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ctive Heart"/>
      <p:regular r:id="rId23"/>
    </p:embeddedFont>
    <p:embeddedFont>
      <p:font typeface="Canva Sans"/>
      <p:regular r:id="rId24"/>
    </p:embeddedFont>
    <p:embeddedFont>
      <p:font typeface="Canva Sans Bold"/>
      <p:regular r:id="rId25"/>
    </p:embeddedFont>
    <p:embeddedFont>
      <p:font typeface="Glacial Indifference"/>
      <p:regular r:id="rId26"/>
    </p:embeddedFont>
    <p:embeddedFont>
      <p:font typeface="Glacial Indifference Bold"/>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3/31/2024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 Id="rId5" Type="http://schemas.openxmlformats.org/officeDocument/2006/relationships/image" Target="../media/image4.gif"/><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12E33"/>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76895">
            <a:off x="12080413" y="1498262"/>
            <a:ext cx="6519337" cy="7203687"/>
          </a:xfrm>
          <a:prstGeom prst="rect">
            <a:avLst/>
          </a:prstGeom>
        </p:spPr>
      </p:pic>
      <p:pic>
        <p:nvPicPr>
          <p:cNvPr id="3" name="Picture 3"/>
          <p:cNvPicPr>
            <a:picLocks noChangeAspect="1"/>
          </p:cNvPicPr>
          <p:nvPr/>
        </p:nvPicPr>
        <p:blipFill>
          <a:blip r:embed="rId3"/>
          <a:srcRect/>
          <a:stretch>
            <a:fillRect/>
          </a:stretch>
        </p:blipFill>
        <p:spPr>
          <a:xfrm>
            <a:off x="10535676" y="267742"/>
            <a:ext cx="2000894" cy="3192267"/>
          </a:xfrm>
          <a:prstGeom prst="rect">
            <a:avLst/>
          </a:prstGeom>
        </p:spPr>
      </p:pic>
      <p:pic>
        <p:nvPicPr>
          <p:cNvPr id="4" name="Picture 4"/>
          <p:cNvPicPr>
            <a:picLocks noChangeAspect="1"/>
          </p:cNvPicPr>
          <p:nvPr/>
        </p:nvPicPr>
        <p:blipFill>
          <a:blip r:embed="rId4"/>
          <a:srcRect/>
          <a:stretch>
            <a:fillRect/>
          </a:stretch>
        </p:blipFill>
        <p:spPr>
          <a:xfrm rot="-578884">
            <a:off x="10863146" y="7213683"/>
            <a:ext cx="1560127" cy="1483702"/>
          </a:xfrm>
          <a:prstGeom prst="rect">
            <a:avLst/>
          </a:prstGeom>
        </p:spPr>
      </p:pic>
      <p:pic>
        <p:nvPicPr>
          <p:cNvPr id="5" name="Picture 5"/>
          <p:cNvPicPr>
            <a:picLocks noChangeAspect="1"/>
          </p:cNvPicPr>
          <p:nvPr/>
        </p:nvPicPr>
        <p:blipFill>
          <a:blip r:embed="rId5"/>
          <a:srcRect/>
          <a:stretch>
            <a:fillRect/>
          </a:stretch>
        </p:blipFill>
        <p:spPr>
          <a:xfrm>
            <a:off x="14015499" y="8931190"/>
            <a:ext cx="5920273" cy="1776082"/>
          </a:xfrm>
          <a:prstGeom prst="rect">
            <a:avLst/>
          </a:prstGeom>
        </p:spPr>
      </p:pic>
      <p:sp>
        <p:nvSpPr>
          <p:cNvPr id="6" name="TextBox 6"/>
          <p:cNvSpPr txBox="1"/>
          <p:nvPr/>
        </p:nvSpPr>
        <p:spPr>
          <a:xfrm>
            <a:off x="1028700" y="2274622"/>
            <a:ext cx="9322381" cy="4533774"/>
          </a:xfrm>
          <a:prstGeom prst="rect">
            <a:avLst/>
          </a:prstGeom>
        </p:spPr>
        <p:txBody>
          <a:bodyPr lIns="0" tIns="0" rIns="0" bIns="0" rtlCol="0" anchor="t">
            <a:spAutoFit/>
          </a:bodyPr>
          <a:lstStyle/>
          <a:p>
            <a:pPr>
              <a:lnSpc>
                <a:spcPts val="11681"/>
              </a:lnSpc>
            </a:pPr>
            <a:r>
              <a:rPr lang="en-US" sz="12296" spc="-258">
                <a:solidFill>
                  <a:srgbClr val="FFFFFE"/>
                </a:solidFill>
                <a:latin typeface="Glacial Indifference Bold"/>
              </a:rPr>
              <a:t>GITHUB AND GIT COMMANDS</a:t>
            </a:r>
          </a:p>
        </p:txBody>
      </p:sp>
      <p:sp>
        <p:nvSpPr>
          <p:cNvPr id="7" name="TextBox 7"/>
          <p:cNvSpPr txBox="1"/>
          <p:nvPr/>
        </p:nvSpPr>
        <p:spPr>
          <a:xfrm>
            <a:off x="1028700" y="8020210"/>
            <a:ext cx="7386125" cy="279485"/>
          </a:xfrm>
          <a:prstGeom prst="rect">
            <a:avLst/>
          </a:prstGeom>
        </p:spPr>
        <p:txBody>
          <a:bodyPr lIns="0" tIns="0" rIns="0" bIns="0" rtlCol="0" anchor="t">
            <a:spAutoFit/>
          </a:bodyPr>
          <a:lstStyle/>
          <a:p>
            <a:pPr>
              <a:lnSpc>
                <a:spcPts val="2092"/>
              </a:lnSpc>
            </a:pPr>
            <a:r>
              <a:rPr lang="en-US" sz="2202" spc="-46">
                <a:solidFill>
                  <a:srgbClr val="FFFFFE"/>
                </a:solidFill>
                <a:latin typeface="Glacial Indifference"/>
              </a:rPr>
              <a:t>Sounak Sarkar(23MF3IM18)</a:t>
            </a:r>
          </a:p>
        </p:txBody>
      </p:sp>
      <p:sp>
        <p:nvSpPr>
          <p:cNvPr id="8" name="TextBox 8"/>
          <p:cNvSpPr txBox="1"/>
          <p:nvPr/>
        </p:nvSpPr>
        <p:spPr>
          <a:xfrm>
            <a:off x="1028700" y="7629812"/>
            <a:ext cx="7386125" cy="279485"/>
          </a:xfrm>
          <a:prstGeom prst="rect">
            <a:avLst/>
          </a:prstGeom>
        </p:spPr>
        <p:txBody>
          <a:bodyPr lIns="0" tIns="0" rIns="0" bIns="0" rtlCol="0" anchor="t">
            <a:spAutoFit/>
          </a:bodyPr>
          <a:lstStyle/>
          <a:p>
            <a:pPr>
              <a:lnSpc>
                <a:spcPts val="2092"/>
              </a:lnSpc>
            </a:pPr>
            <a:r>
              <a:rPr lang="en-US" sz="2202" spc="-46">
                <a:solidFill>
                  <a:srgbClr val="FFFFFE"/>
                </a:solidFill>
                <a:latin typeface="Glacial Indifference Bold"/>
              </a:rPr>
              <a:t>Presenter:</a:t>
            </a:r>
          </a:p>
        </p:txBody>
      </p:sp>
      <p:grpSp>
        <p:nvGrpSpPr>
          <p:cNvPr id="9" name="Group 9"/>
          <p:cNvGrpSpPr/>
          <p:nvPr/>
        </p:nvGrpSpPr>
        <p:grpSpPr>
          <a:xfrm>
            <a:off x="1028700" y="1245131"/>
            <a:ext cx="776939" cy="327110"/>
            <a:chOff x="0" y="0"/>
            <a:chExt cx="1035919" cy="436147"/>
          </a:xfrm>
        </p:grpSpPr>
        <p:grpSp>
          <p:nvGrpSpPr>
            <p:cNvPr id="10" name="Group 10"/>
            <p:cNvGrpSpPr/>
            <p:nvPr/>
          </p:nvGrpSpPr>
          <p:grpSpPr>
            <a:xfrm>
              <a:off x="0" y="0"/>
              <a:ext cx="436147" cy="436147"/>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CCC56B"/>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3152"/>
                  </a:lnSpc>
                </a:pPr>
                <a:endParaRPr/>
              </a:p>
            </p:txBody>
          </p:sp>
        </p:grpSp>
        <p:grpSp>
          <p:nvGrpSpPr>
            <p:cNvPr id="13" name="Group 13"/>
            <p:cNvGrpSpPr/>
            <p:nvPr/>
          </p:nvGrpSpPr>
          <p:grpSpPr>
            <a:xfrm>
              <a:off x="599772" y="0"/>
              <a:ext cx="436147" cy="436147"/>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EDEBE6"/>
              </a:solidFill>
            </p:spPr>
          </p:sp>
          <p:sp>
            <p:nvSpPr>
              <p:cNvPr id="15" name="TextBox 15"/>
              <p:cNvSpPr txBox="1"/>
              <p:nvPr/>
            </p:nvSpPr>
            <p:spPr>
              <a:xfrm>
                <a:off x="0" y="-47625"/>
                <a:ext cx="812800" cy="860425"/>
              </a:xfrm>
              <a:prstGeom prst="rect">
                <a:avLst/>
              </a:prstGeom>
            </p:spPr>
            <p:txBody>
              <a:bodyPr lIns="50800" tIns="50800" rIns="50800" bIns="50800" rtlCol="0" anchor="ctr"/>
              <a:lstStyle/>
              <a:p>
                <a:pPr algn="ctr">
                  <a:lnSpc>
                    <a:spcPts val="3152"/>
                  </a:lnSpc>
                </a:pP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4D3"/>
        </a:solidFill>
        <a:effectLst/>
      </p:bgPr>
    </p:bg>
    <p:spTree>
      <p:nvGrpSpPr>
        <p:cNvPr id="1" name=""/>
        <p:cNvGrpSpPr/>
        <p:nvPr/>
      </p:nvGrpSpPr>
      <p:grpSpPr>
        <a:xfrm>
          <a:off x="0" y="0"/>
          <a:ext cx="0" cy="0"/>
          <a:chOff x="0" y="0"/>
          <a:chExt cx="0" cy="0"/>
        </a:xfrm>
      </p:grpSpPr>
      <p:sp>
        <p:nvSpPr>
          <p:cNvPr id="2" name="TextBox 2"/>
          <p:cNvSpPr txBox="1"/>
          <p:nvPr/>
        </p:nvSpPr>
        <p:spPr>
          <a:xfrm>
            <a:off x="-506008" y="1535185"/>
            <a:ext cx="18640233" cy="6116415"/>
          </a:xfrm>
          <a:prstGeom prst="rect">
            <a:avLst/>
          </a:prstGeom>
        </p:spPr>
        <p:txBody>
          <a:bodyPr lIns="0" tIns="0" rIns="0" bIns="0" rtlCol="0" anchor="t">
            <a:spAutoFit/>
          </a:bodyPr>
          <a:lstStyle/>
          <a:p>
            <a:pPr marL="1245216" lvl="1" indent="-622608" algn="just">
              <a:lnSpc>
                <a:spcPts val="8074"/>
              </a:lnSpc>
              <a:buFont typeface="Arial"/>
              <a:buChar char="•"/>
            </a:pPr>
            <a:r>
              <a:rPr lang="en-US" sz="5767">
                <a:solidFill>
                  <a:srgbClr val="623C09"/>
                </a:solidFill>
                <a:latin typeface="Canva Sans Bold"/>
              </a:rPr>
              <a:t>git diff</a:t>
            </a:r>
          </a:p>
          <a:p>
            <a:pPr algn="just">
              <a:lnSpc>
                <a:spcPts val="8074"/>
              </a:lnSpc>
            </a:pPr>
            <a:r>
              <a:rPr lang="en-US" sz="5767">
                <a:solidFill>
                  <a:srgbClr val="623C09"/>
                </a:solidFill>
                <a:latin typeface="Canva Sans Bold"/>
              </a:rPr>
              <a:t> </a:t>
            </a:r>
          </a:p>
          <a:p>
            <a:pPr marL="1245216" lvl="1" indent="-622608" algn="just">
              <a:lnSpc>
                <a:spcPts val="8074"/>
              </a:lnSpc>
              <a:buFont typeface="Arial"/>
              <a:buChar char="•"/>
            </a:pPr>
            <a:r>
              <a:rPr lang="en-US" sz="5767">
                <a:solidFill>
                  <a:srgbClr val="623C09"/>
                </a:solidFill>
                <a:latin typeface="Canva Sans Bold"/>
              </a:rPr>
              <a:t>git diff --staged</a:t>
            </a:r>
          </a:p>
          <a:p>
            <a:pPr algn="just">
              <a:lnSpc>
                <a:spcPts val="8074"/>
              </a:lnSpc>
            </a:pPr>
            <a:endParaRPr lang="en-US" sz="5767">
              <a:solidFill>
                <a:srgbClr val="623C09"/>
              </a:solidFill>
              <a:latin typeface="Canva Sans Bold"/>
            </a:endParaRPr>
          </a:p>
          <a:p>
            <a:pPr marL="1245216" lvl="1" indent="-622608" algn="just">
              <a:lnSpc>
                <a:spcPts val="8074"/>
              </a:lnSpc>
              <a:buFont typeface="Arial"/>
              <a:buChar char="•"/>
            </a:pPr>
            <a:r>
              <a:rPr lang="en-US" sz="5767">
                <a:solidFill>
                  <a:srgbClr val="623C09"/>
                </a:solidFill>
                <a:latin typeface="Canva Sans Bold"/>
              </a:rPr>
              <a:t>git diff ref1..ref2</a:t>
            </a:r>
          </a:p>
          <a:p>
            <a:pPr algn="just">
              <a:lnSpc>
                <a:spcPts val="8074"/>
              </a:lnSpc>
            </a:pPr>
            <a:endParaRPr lang="en-US" sz="5767">
              <a:solidFill>
                <a:srgbClr val="623C09"/>
              </a:solidFill>
              <a:latin typeface="Canva Sans Bold"/>
            </a:endParaRPr>
          </a:p>
        </p:txBody>
      </p:sp>
      <p:sp>
        <p:nvSpPr>
          <p:cNvPr id="3" name="TextBox 3"/>
          <p:cNvSpPr txBox="1"/>
          <p:nvPr/>
        </p:nvSpPr>
        <p:spPr>
          <a:xfrm>
            <a:off x="0" y="-171450"/>
            <a:ext cx="4841677" cy="1566544"/>
          </a:xfrm>
          <a:prstGeom prst="rect">
            <a:avLst/>
          </a:prstGeom>
        </p:spPr>
        <p:txBody>
          <a:bodyPr lIns="0" tIns="0" rIns="0" bIns="0" rtlCol="0" anchor="t">
            <a:spAutoFit/>
          </a:bodyPr>
          <a:lstStyle/>
          <a:p>
            <a:pPr algn="ctr">
              <a:lnSpc>
                <a:spcPts val="12880"/>
              </a:lnSpc>
            </a:pPr>
            <a:r>
              <a:rPr lang="en-US" sz="9200">
                <a:solidFill>
                  <a:srgbClr val="623C09"/>
                </a:solidFill>
                <a:latin typeface="Canva Sans Bold"/>
              </a:rPr>
              <a:t>GIT DIFF</a:t>
            </a:r>
          </a:p>
        </p:txBody>
      </p:sp>
      <p:sp>
        <p:nvSpPr>
          <p:cNvPr id="4" name="TextBox 4"/>
          <p:cNvSpPr txBox="1"/>
          <p:nvPr/>
        </p:nvSpPr>
        <p:spPr>
          <a:xfrm>
            <a:off x="798038" y="2634896"/>
            <a:ext cx="17259300" cy="1108289"/>
          </a:xfrm>
          <a:prstGeom prst="rect">
            <a:avLst/>
          </a:prstGeom>
        </p:spPr>
        <p:txBody>
          <a:bodyPr lIns="0" tIns="0" rIns="0" bIns="0" rtlCol="0" anchor="t">
            <a:spAutoFit/>
          </a:bodyPr>
          <a:lstStyle/>
          <a:p>
            <a:pPr>
              <a:lnSpc>
                <a:spcPts val="4492"/>
              </a:lnSpc>
            </a:pPr>
            <a:r>
              <a:rPr lang="en-US" sz="3208">
                <a:solidFill>
                  <a:srgbClr val="623C09"/>
                </a:solidFill>
                <a:latin typeface="Canva Sans"/>
              </a:rPr>
              <a:t>It shows changes between the last  committed state where head is pointing and any changes we have made in our working directory</a:t>
            </a:r>
          </a:p>
        </p:txBody>
      </p:sp>
      <p:sp>
        <p:nvSpPr>
          <p:cNvPr id="5" name="TextBox 5"/>
          <p:cNvSpPr txBox="1"/>
          <p:nvPr/>
        </p:nvSpPr>
        <p:spPr>
          <a:xfrm>
            <a:off x="798038" y="4724579"/>
            <a:ext cx="17413074" cy="1108289"/>
          </a:xfrm>
          <a:prstGeom prst="rect">
            <a:avLst/>
          </a:prstGeom>
        </p:spPr>
        <p:txBody>
          <a:bodyPr lIns="0" tIns="0" rIns="0" bIns="0" rtlCol="0" anchor="t">
            <a:spAutoFit/>
          </a:bodyPr>
          <a:lstStyle/>
          <a:p>
            <a:pPr>
              <a:lnSpc>
                <a:spcPts val="4492"/>
              </a:lnSpc>
            </a:pPr>
            <a:r>
              <a:rPr lang="en-US" sz="3208">
                <a:solidFill>
                  <a:srgbClr val="623C09"/>
                </a:solidFill>
                <a:latin typeface="Canva Sans"/>
              </a:rPr>
              <a:t>It shows changes between the last  committed state where head is pointing and any files we have staged.</a:t>
            </a:r>
          </a:p>
        </p:txBody>
      </p:sp>
      <p:sp>
        <p:nvSpPr>
          <p:cNvPr id="6" name="TextBox 6"/>
          <p:cNvSpPr txBox="1"/>
          <p:nvPr/>
        </p:nvSpPr>
        <p:spPr>
          <a:xfrm>
            <a:off x="798038" y="6813943"/>
            <a:ext cx="13989893" cy="541969"/>
          </a:xfrm>
          <a:prstGeom prst="rect">
            <a:avLst/>
          </a:prstGeom>
        </p:spPr>
        <p:txBody>
          <a:bodyPr lIns="0" tIns="0" rIns="0" bIns="0" rtlCol="0" anchor="t">
            <a:spAutoFit/>
          </a:bodyPr>
          <a:lstStyle/>
          <a:p>
            <a:pPr>
              <a:lnSpc>
                <a:spcPts val="4492"/>
              </a:lnSpc>
            </a:pPr>
            <a:r>
              <a:rPr lang="en-US" sz="3208">
                <a:solidFill>
                  <a:srgbClr val="623C09"/>
                </a:solidFill>
                <a:latin typeface="Canva Sans"/>
              </a:rPr>
              <a:t>It shows changes between any two reference state(commits or branch).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4D3"/>
        </a:solidFill>
        <a:effectLst/>
      </p:bgPr>
    </p:bg>
    <p:spTree>
      <p:nvGrpSpPr>
        <p:cNvPr id="1" name=""/>
        <p:cNvGrpSpPr/>
        <p:nvPr/>
      </p:nvGrpSpPr>
      <p:grpSpPr>
        <a:xfrm>
          <a:off x="0" y="0"/>
          <a:ext cx="0" cy="0"/>
          <a:chOff x="0" y="0"/>
          <a:chExt cx="0" cy="0"/>
        </a:xfrm>
      </p:grpSpPr>
      <p:sp>
        <p:nvSpPr>
          <p:cNvPr id="2" name="Freeform 2"/>
          <p:cNvSpPr/>
          <p:nvPr/>
        </p:nvSpPr>
        <p:spPr>
          <a:xfrm>
            <a:off x="1909283" y="390826"/>
            <a:ext cx="13966892" cy="9505348"/>
          </a:xfrm>
          <a:custGeom>
            <a:avLst/>
            <a:gdLst/>
            <a:ahLst/>
            <a:cxnLst/>
            <a:rect l="l" t="t" r="r" b="b"/>
            <a:pathLst>
              <a:path w="13966892" h="9505348">
                <a:moveTo>
                  <a:pt x="0" y="0"/>
                </a:moveTo>
                <a:lnTo>
                  <a:pt x="13966892" y="0"/>
                </a:lnTo>
                <a:lnTo>
                  <a:pt x="13966892" y="9505348"/>
                </a:lnTo>
                <a:lnTo>
                  <a:pt x="0" y="9505348"/>
                </a:lnTo>
                <a:lnTo>
                  <a:pt x="0" y="0"/>
                </a:lnTo>
                <a:close/>
              </a:path>
            </a:pathLst>
          </a:custGeom>
          <a:blipFill>
            <a:blip r:embed="rId2"/>
            <a:stretch>
              <a:fillRect t="-5529"/>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4D3"/>
        </a:solidFill>
        <a:effectLst/>
      </p:bgPr>
    </p:bg>
    <p:spTree>
      <p:nvGrpSpPr>
        <p:cNvPr id="1" name=""/>
        <p:cNvGrpSpPr/>
        <p:nvPr/>
      </p:nvGrpSpPr>
      <p:grpSpPr>
        <a:xfrm>
          <a:off x="0" y="0"/>
          <a:ext cx="0" cy="0"/>
          <a:chOff x="0" y="0"/>
          <a:chExt cx="0" cy="0"/>
        </a:xfrm>
      </p:grpSpPr>
      <p:sp>
        <p:nvSpPr>
          <p:cNvPr id="2" name="Freeform 2"/>
          <p:cNvSpPr/>
          <p:nvPr/>
        </p:nvSpPr>
        <p:spPr>
          <a:xfrm>
            <a:off x="3310311" y="255214"/>
            <a:ext cx="11061185" cy="9776572"/>
          </a:xfrm>
          <a:custGeom>
            <a:avLst/>
            <a:gdLst/>
            <a:ahLst/>
            <a:cxnLst/>
            <a:rect l="l" t="t" r="r" b="b"/>
            <a:pathLst>
              <a:path w="11061185" h="9776572">
                <a:moveTo>
                  <a:pt x="0" y="0"/>
                </a:moveTo>
                <a:lnTo>
                  <a:pt x="11061185" y="0"/>
                </a:lnTo>
                <a:lnTo>
                  <a:pt x="11061185" y="9776572"/>
                </a:lnTo>
                <a:lnTo>
                  <a:pt x="0" y="9776572"/>
                </a:lnTo>
                <a:lnTo>
                  <a:pt x="0" y="0"/>
                </a:lnTo>
                <a:close/>
              </a:path>
            </a:pathLst>
          </a:custGeom>
          <a:blipFill>
            <a:blip r:embed="rId2"/>
            <a:stretch>
              <a:fillRect t="-5155" r="-553" b="-158"/>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4D3"/>
        </a:solidFill>
        <a:effectLst/>
      </p:bgPr>
    </p:bg>
    <p:spTree>
      <p:nvGrpSpPr>
        <p:cNvPr id="1" name=""/>
        <p:cNvGrpSpPr/>
        <p:nvPr/>
      </p:nvGrpSpPr>
      <p:grpSpPr>
        <a:xfrm>
          <a:off x="0" y="0"/>
          <a:ext cx="0" cy="0"/>
          <a:chOff x="0" y="0"/>
          <a:chExt cx="0" cy="0"/>
        </a:xfrm>
      </p:grpSpPr>
      <p:sp>
        <p:nvSpPr>
          <p:cNvPr id="2" name="Freeform 2"/>
          <p:cNvSpPr/>
          <p:nvPr/>
        </p:nvSpPr>
        <p:spPr>
          <a:xfrm>
            <a:off x="1677555" y="334083"/>
            <a:ext cx="14656668" cy="9618835"/>
          </a:xfrm>
          <a:custGeom>
            <a:avLst/>
            <a:gdLst/>
            <a:ahLst/>
            <a:cxnLst/>
            <a:rect l="l" t="t" r="r" b="b"/>
            <a:pathLst>
              <a:path w="14656668" h="9618835">
                <a:moveTo>
                  <a:pt x="0" y="0"/>
                </a:moveTo>
                <a:lnTo>
                  <a:pt x="14656668" y="0"/>
                </a:lnTo>
                <a:lnTo>
                  <a:pt x="14656668" y="9618834"/>
                </a:lnTo>
                <a:lnTo>
                  <a:pt x="0" y="9618834"/>
                </a:lnTo>
                <a:lnTo>
                  <a:pt x="0" y="0"/>
                </a:lnTo>
                <a:close/>
              </a:path>
            </a:pathLst>
          </a:custGeom>
          <a:blipFill>
            <a:blip r:embed="rId2"/>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4D3"/>
        </a:solidFill>
        <a:effectLst/>
      </p:bgPr>
    </p:bg>
    <p:spTree>
      <p:nvGrpSpPr>
        <p:cNvPr id="1" name=""/>
        <p:cNvGrpSpPr/>
        <p:nvPr/>
      </p:nvGrpSpPr>
      <p:grpSpPr>
        <a:xfrm>
          <a:off x="0" y="0"/>
          <a:ext cx="0" cy="0"/>
          <a:chOff x="0" y="0"/>
          <a:chExt cx="0" cy="0"/>
        </a:xfrm>
      </p:grpSpPr>
      <p:sp>
        <p:nvSpPr>
          <p:cNvPr id="2" name="Freeform 2"/>
          <p:cNvSpPr/>
          <p:nvPr/>
        </p:nvSpPr>
        <p:spPr>
          <a:xfrm>
            <a:off x="4052074" y="2800877"/>
            <a:ext cx="9334962" cy="5600977"/>
          </a:xfrm>
          <a:custGeom>
            <a:avLst/>
            <a:gdLst/>
            <a:ahLst/>
            <a:cxnLst/>
            <a:rect l="l" t="t" r="r" b="b"/>
            <a:pathLst>
              <a:path w="9334962" h="5600977">
                <a:moveTo>
                  <a:pt x="0" y="0"/>
                </a:moveTo>
                <a:lnTo>
                  <a:pt x="9334962" y="0"/>
                </a:lnTo>
                <a:lnTo>
                  <a:pt x="9334962" y="5600977"/>
                </a:lnTo>
                <a:lnTo>
                  <a:pt x="0" y="5600977"/>
                </a:lnTo>
                <a:lnTo>
                  <a:pt x="0" y="0"/>
                </a:lnTo>
                <a:close/>
              </a:path>
            </a:pathLst>
          </a:custGeom>
          <a:blipFill>
            <a:blip r:embed="rId2"/>
            <a:stretch>
              <a:fillRect/>
            </a:stretch>
          </a:blipFill>
        </p:spPr>
      </p:sp>
      <p:sp>
        <p:nvSpPr>
          <p:cNvPr id="3" name="TextBox 3"/>
          <p:cNvSpPr txBox="1"/>
          <p:nvPr/>
        </p:nvSpPr>
        <p:spPr>
          <a:xfrm>
            <a:off x="507573" y="-171450"/>
            <a:ext cx="6839545" cy="1566544"/>
          </a:xfrm>
          <a:prstGeom prst="rect">
            <a:avLst/>
          </a:prstGeom>
        </p:spPr>
        <p:txBody>
          <a:bodyPr lIns="0" tIns="0" rIns="0" bIns="0" rtlCol="0" anchor="t">
            <a:spAutoFit/>
          </a:bodyPr>
          <a:lstStyle/>
          <a:p>
            <a:pPr algn="ctr">
              <a:lnSpc>
                <a:spcPts val="12880"/>
              </a:lnSpc>
            </a:pPr>
            <a:r>
              <a:rPr lang="en-US" sz="9200">
                <a:solidFill>
                  <a:srgbClr val="623C09"/>
                </a:solidFill>
                <a:latin typeface="Canva Sans Bold"/>
              </a:rPr>
              <a:t>GIT SWITCH</a:t>
            </a:r>
          </a:p>
        </p:txBody>
      </p:sp>
      <p:sp>
        <p:nvSpPr>
          <p:cNvPr id="4" name="TextBox 4"/>
          <p:cNvSpPr txBox="1"/>
          <p:nvPr/>
        </p:nvSpPr>
        <p:spPr>
          <a:xfrm>
            <a:off x="619344" y="1585967"/>
            <a:ext cx="14709130" cy="580390"/>
          </a:xfrm>
          <a:prstGeom prst="rect">
            <a:avLst/>
          </a:prstGeom>
        </p:spPr>
        <p:txBody>
          <a:bodyPr lIns="0" tIns="0" rIns="0" bIns="0" rtlCol="0" anchor="t">
            <a:spAutoFit/>
          </a:bodyPr>
          <a:lstStyle/>
          <a:p>
            <a:pPr>
              <a:lnSpc>
                <a:spcPts val="4759"/>
              </a:lnSpc>
            </a:pPr>
            <a:r>
              <a:rPr lang="en-US" sz="3399">
                <a:solidFill>
                  <a:srgbClr val="623C09"/>
                </a:solidFill>
                <a:latin typeface="Canva Sans"/>
              </a:rPr>
              <a:t>The "switch" command allows you to switch your current HEAD branch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4D3"/>
        </a:solidFill>
        <a:effectLst/>
      </p:bgPr>
    </p:bg>
    <p:spTree>
      <p:nvGrpSpPr>
        <p:cNvPr id="1" name=""/>
        <p:cNvGrpSpPr/>
        <p:nvPr/>
      </p:nvGrpSpPr>
      <p:grpSpPr>
        <a:xfrm>
          <a:off x="0" y="0"/>
          <a:ext cx="0" cy="0"/>
          <a:chOff x="0" y="0"/>
          <a:chExt cx="0" cy="0"/>
        </a:xfrm>
      </p:grpSpPr>
      <p:sp>
        <p:nvSpPr>
          <p:cNvPr id="2" name="Freeform 2"/>
          <p:cNvSpPr/>
          <p:nvPr/>
        </p:nvSpPr>
        <p:spPr>
          <a:xfrm>
            <a:off x="3457791" y="4211507"/>
            <a:ext cx="11941084" cy="6075493"/>
          </a:xfrm>
          <a:custGeom>
            <a:avLst/>
            <a:gdLst/>
            <a:ahLst/>
            <a:cxnLst/>
            <a:rect l="l" t="t" r="r" b="b"/>
            <a:pathLst>
              <a:path w="11941084" h="6075493">
                <a:moveTo>
                  <a:pt x="0" y="0"/>
                </a:moveTo>
                <a:lnTo>
                  <a:pt x="11941084" y="0"/>
                </a:lnTo>
                <a:lnTo>
                  <a:pt x="11941084" y="6075493"/>
                </a:lnTo>
                <a:lnTo>
                  <a:pt x="0" y="6075493"/>
                </a:lnTo>
                <a:lnTo>
                  <a:pt x="0" y="0"/>
                </a:lnTo>
                <a:close/>
              </a:path>
            </a:pathLst>
          </a:custGeom>
          <a:blipFill>
            <a:blip r:embed="rId2"/>
            <a:stretch>
              <a:fillRect/>
            </a:stretch>
          </a:blipFill>
        </p:spPr>
      </p:sp>
      <p:sp>
        <p:nvSpPr>
          <p:cNvPr id="3" name="TextBox 3"/>
          <p:cNvSpPr txBox="1"/>
          <p:nvPr/>
        </p:nvSpPr>
        <p:spPr>
          <a:xfrm>
            <a:off x="819397" y="167958"/>
            <a:ext cx="11253788" cy="1550034"/>
          </a:xfrm>
          <a:prstGeom prst="rect">
            <a:avLst/>
          </a:prstGeom>
        </p:spPr>
        <p:txBody>
          <a:bodyPr lIns="0" tIns="0" rIns="0" bIns="0" rtlCol="0" anchor="t">
            <a:spAutoFit/>
          </a:bodyPr>
          <a:lstStyle/>
          <a:p>
            <a:pPr algn="ctr">
              <a:lnSpc>
                <a:spcPts val="12740"/>
              </a:lnSpc>
            </a:pPr>
            <a:r>
              <a:rPr lang="en-US" sz="9100">
                <a:solidFill>
                  <a:srgbClr val="623C09"/>
                </a:solidFill>
                <a:latin typeface="Canva Sans Bold"/>
              </a:rPr>
              <a:t>Switch VS Checkout</a:t>
            </a:r>
          </a:p>
        </p:txBody>
      </p:sp>
      <p:sp>
        <p:nvSpPr>
          <p:cNvPr id="4" name="TextBox 4"/>
          <p:cNvSpPr txBox="1"/>
          <p:nvPr/>
        </p:nvSpPr>
        <p:spPr>
          <a:xfrm>
            <a:off x="1028700" y="1969271"/>
            <a:ext cx="14770679" cy="2124455"/>
          </a:xfrm>
          <a:prstGeom prst="rect">
            <a:avLst/>
          </a:prstGeom>
        </p:spPr>
        <p:txBody>
          <a:bodyPr lIns="0" tIns="0" rIns="0" bIns="0" rtlCol="0" anchor="t">
            <a:spAutoFit/>
          </a:bodyPr>
          <a:lstStyle/>
          <a:p>
            <a:pPr>
              <a:lnSpc>
                <a:spcPts val="4252"/>
              </a:lnSpc>
            </a:pPr>
            <a:r>
              <a:rPr lang="en-US" sz="3037">
                <a:solidFill>
                  <a:srgbClr val="623C09"/>
                </a:solidFill>
                <a:latin typeface="Canva Sans"/>
              </a:rPr>
              <a:t>Before "switch" was available, changing branches had to be done with the "checkout" command. The problem with "checkout", however, is that it's a very versatile command: you can not only use it to switch branches, but also to discard changes, restore files, and much more.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4D3"/>
        </a:solidFill>
        <a:effectLst/>
      </p:bgPr>
    </p:bg>
    <p:spTree>
      <p:nvGrpSpPr>
        <p:cNvPr id="1" name=""/>
        <p:cNvGrpSpPr/>
        <p:nvPr/>
      </p:nvGrpSpPr>
      <p:grpSpPr>
        <a:xfrm>
          <a:off x="0" y="0"/>
          <a:ext cx="0" cy="0"/>
          <a:chOff x="0" y="0"/>
          <a:chExt cx="0" cy="0"/>
        </a:xfrm>
      </p:grpSpPr>
      <p:sp>
        <p:nvSpPr>
          <p:cNvPr id="2" name="Freeform 2"/>
          <p:cNvSpPr/>
          <p:nvPr/>
        </p:nvSpPr>
        <p:spPr>
          <a:xfrm>
            <a:off x="434128" y="4192369"/>
            <a:ext cx="8571482" cy="5625035"/>
          </a:xfrm>
          <a:custGeom>
            <a:avLst/>
            <a:gdLst/>
            <a:ahLst/>
            <a:cxnLst/>
            <a:rect l="l" t="t" r="r" b="b"/>
            <a:pathLst>
              <a:path w="8571482" h="5625035">
                <a:moveTo>
                  <a:pt x="0" y="0"/>
                </a:moveTo>
                <a:lnTo>
                  <a:pt x="8571482" y="0"/>
                </a:lnTo>
                <a:lnTo>
                  <a:pt x="8571482" y="5625035"/>
                </a:lnTo>
                <a:lnTo>
                  <a:pt x="0" y="56250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433404" y="4192369"/>
            <a:ext cx="8460405" cy="5552141"/>
          </a:xfrm>
          <a:custGeom>
            <a:avLst/>
            <a:gdLst/>
            <a:ahLst/>
            <a:cxnLst/>
            <a:rect l="l" t="t" r="r" b="b"/>
            <a:pathLst>
              <a:path w="8460405" h="5552141">
                <a:moveTo>
                  <a:pt x="0" y="0"/>
                </a:moveTo>
                <a:lnTo>
                  <a:pt x="8460405" y="0"/>
                </a:lnTo>
                <a:lnTo>
                  <a:pt x="8460405" y="5552141"/>
                </a:lnTo>
                <a:lnTo>
                  <a:pt x="0" y="55521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0" y="-50139"/>
            <a:ext cx="6778526" cy="1566544"/>
          </a:xfrm>
          <a:prstGeom prst="rect">
            <a:avLst/>
          </a:prstGeom>
        </p:spPr>
        <p:txBody>
          <a:bodyPr lIns="0" tIns="0" rIns="0" bIns="0" rtlCol="0" anchor="t">
            <a:spAutoFit/>
          </a:bodyPr>
          <a:lstStyle/>
          <a:p>
            <a:pPr algn="ctr">
              <a:lnSpc>
                <a:spcPts val="12880"/>
              </a:lnSpc>
            </a:pPr>
            <a:r>
              <a:rPr lang="en-US" sz="9200">
                <a:solidFill>
                  <a:srgbClr val="623C09"/>
                </a:solidFill>
                <a:latin typeface="Canva Sans Bold"/>
              </a:rPr>
              <a:t>GIT REBASE</a:t>
            </a:r>
          </a:p>
        </p:txBody>
      </p:sp>
      <p:sp>
        <p:nvSpPr>
          <p:cNvPr id="5" name="TextBox 5"/>
          <p:cNvSpPr txBox="1"/>
          <p:nvPr/>
        </p:nvSpPr>
        <p:spPr>
          <a:xfrm>
            <a:off x="117411" y="1610731"/>
            <a:ext cx="17776398" cy="1732595"/>
          </a:xfrm>
          <a:prstGeom prst="rect">
            <a:avLst/>
          </a:prstGeom>
        </p:spPr>
        <p:txBody>
          <a:bodyPr lIns="0" tIns="0" rIns="0" bIns="0" rtlCol="0" anchor="t">
            <a:spAutoFit/>
          </a:bodyPr>
          <a:lstStyle/>
          <a:p>
            <a:pPr>
              <a:lnSpc>
                <a:spcPts val="4626"/>
              </a:lnSpc>
            </a:pPr>
            <a:r>
              <a:rPr lang="en-US" sz="3304">
                <a:solidFill>
                  <a:srgbClr val="623C09"/>
                </a:solidFill>
                <a:latin typeface="Canva Sans"/>
              </a:rPr>
              <a:t>Git rebase is a command that allows you to move or combine a sequence of commits to a new base commit. It can be used to clean up your commit history, or to integrate changes from another branch into your current branch.</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4D3"/>
        </a:solidFill>
        <a:effectLst/>
      </p:bgPr>
    </p:bg>
    <p:spTree>
      <p:nvGrpSpPr>
        <p:cNvPr id="1" name=""/>
        <p:cNvGrpSpPr/>
        <p:nvPr/>
      </p:nvGrpSpPr>
      <p:grpSpPr>
        <a:xfrm>
          <a:off x="0" y="0"/>
          <a:ext cx="0" cy="0"/>
          <a:chOff x="0" y="0"/>
          <a:chExt cx="0" cy="0"/>
        </a:xfrm>
      </p:grpSpPr>
      <p:sp>
        <p:nvSpPr>
          <p:cNvPr id="2" name="Freeform 2"/>
          <p:cNvSpPr/>
          <p:nvPr/>
        </p:nvSpPr>
        <p:spPr>
          <a:xfrm>
            <a:off x="5345002" y="1364071"/>
            <a:ext cx="7894229" cy="7894229"/>
          </a:xfrm>
          <a:custGeom>
            <a:avLst/>
            <a:gdLst/>
            <a:ahLst/>
            <a:cxnLst/>
            <a:rect l="l" t="t" r="r" b="b"/>
            <a:pathLst>
              <a:path w="7894229" h="7894229">
                <a:moveTo>
                  <a:pt x="0" y="0"/>
                </a:moveTo>
                <a:lnTo>
                  <a:pt x="7894229" y="0"/>
                </a:lnTo>
                <a:lnTo>
                  <a:pt x="7894229" y="7894229"/>
                </a:lnTo>
                <a:lnTo>
                  <a:pt x="0" y="78942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413822" y="141605"/>
            <a:ext cx="5460355" cy="887095"/>
          </a:xfrm>
          <a:prstGeom prst="rect">
            <a:avLst/>
          </a:prstGeom>
        </p:spPr>
        <p:txBody>
          <a:bodyPr lIns="0" tIns="0" rIns="0" bIns="0" rtlCol="0" anchor="t">
            <a:spAutoFit/>
          </a:bodyPr>
          <a:lstStyle/>
          <a:p>
            <a:pPr algn="ctr">
              <a:lnSpc>
                <a:spcPts val="7279"/>
              </a:lnSpc>
            </a:pPr>
            <a:r>
              <a:rPr lang="en-US" sz="5199">
                <a:solidFill>
                  <a:srgbClr val="623C09"/>
                </a:solidFill>
                <a:latin typeface="Canva Sans Bold"/>
              </a:rPr>
              <a:t>Merge Vs Rebase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4D3"/>
        </a:solidFill>
        <a:effectLst/>
      </p:bgPr>
    </p:bg>
    <p:spTree>
      <p:nvGrpSpPr>
        <p:cNvPr id="1" name=""/>
        <p:cNvGrpSpPr/>
        <p:nvPr/>
      </p:nvGrpSpPr>
      <p:grpSpPr>
        <a:xfrm>
          <a:off x="0" y="0"/>
          <a:ext cx="0" cy="0"/>
          <a:chOff x="0" y="0"/>
          <a:chExt cx="0" cy="0"/>
        </a:xfrm>
      </p:grpSpPr>
      <p:sp>
        <p:nvSpPr>
          <p:cNvPr id="2" name="Freeform 2"/>
          <p:cNvSpPr/>
          <p:nvPr/>
        </p:nvSpPr>
        <p:spPr>
          <a:xfrm>
            <a:off x="3456653" y="3253030"/>
            <a:ext cx="11374695" cy="6631462"/>
          </a:xfrm>
          <a:custGeom>
            <a:avLst/>
            <a:gdLst/>
            <a:ahLst/>
            <a:cxnLst/>
            <a:rect l="l" t="t" r="r" b="b"/>
            <a:pathLst>
              <a:path w="11374695" h="6631462">
                <a:moveTo>
                  <a:pt x="0" y="0"/>
                </a:moveTo>
                <a:lnTo>
                  <a:pt x="11374694" y="0"/>
                </a:lnTo>
                <a:lnTo>
                  <a:pt x="11374694" y="6631462"/>
                </a:lnTo>
                <a:lnTo>
                  <a:pt x="0" y="6631462"/>
                </a:lnTo>
                <a:lnTo>
                  <a:pt x="0" y="0"/>
                </a:lnTo>
                <a:close/>
              </a:path>
            </a:pathLst>
          </a:custGeom>
          <a:blipFill>
            <a:blip r:embed="rId2"/>
            <a:stretch>
              <a:fillRect/>
            </a:stretch>
          </a:blipFill>
        </p:spPr>
      </p:sp>
      <p:sp>
        <p:nvSpPr>
          <p:cNvPr id="3" name="TextBox 3"/>
          <p:cNvSpPr txBox="1"/>
          <p:nvPr/>
        </p:nvSpPr>
        <p:spPr>
          <a:xfrm>
            <a:off x="-848023" y="-238125"/>
            <a:ext cx="9992023" cy="1566544"/>
          </a:xfrm>
          <a:prstGeom prst="rect">
            <a:avLst/>
          </a:prstGeom>
        </p:spPr>
        <p:txBody>
          <a:bodyPr lIns="0" tIns="0" rIns="0" bIns="0" rtlCol="0" anchor="t">
            <a:spAutoFit/>
          </a:bodyPr>
          <a:lstStyle/>
          <a:p>
            <a:pPr algn="ctr">
              <a:lnSpc>
                <a:spcPts val="12880"/>
              </a:lnSpc>
            </a:pPr>
            <a:r>
              <a:rPr lang="en-US" sz="9200" dirty="0">
                <a:solidFill>
                  <a:srgbClr val="623C09"/>
                </a:solidFill>
                <a:latin typeface="Canva Sans Bold"/>
              </a:rPr>
              <a:t>GIT CHERRY PICK</a:t>
            </a:r>
          </a:p>
        </p:txBody>
      </p:sp>
      <p:sp>
        <p:nvSpPr>
          <p:cNvPr id="4" name="TextBox 4"/>
          <p:cNvSpPr txBox="1"/>
          <p:nvPr/>
        </p:nvSpPr>
        <p:spPr>
          <a:xfrm>
            <a:off x="195149" y="1328419"/>
            <a:ext cx="16804265" cy="1180465"/>
          </a:xfrm>
          <a:prstGeom prst="rect">
            <a:avLst/>
          </a:prstGeom>
        </p:spPr>
        <p:txBody>
          <a:bodyPr lIns="0" tIns="0" rIns="0" bIns="0" rtlCol="0" anchor="t">
            <a:spAutoFit/>
          </a:bodyPr>
          <a:lstStyle/>
          <a:p>
            <a:pPr>
              <a:lnSpc>
                <a:spcPts val="4759"/>
              </a:lnSpc>
            </a:pPr>
            <a:r>
              <a:rPr lang="en-US" sz="3399">
                <a:solidFill>
                  <a:srgbClr val="623C09"/>
                </a:solidFill>
                <a:latin typeface="Canva Sans"/>
              </a:rPr>
              <a:t>In Git, git cherry-pick is a command that lets you pick a commit from one branch and apply it to another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4D3"/>
        </a:solidFill>
        <a:effectLst/>
      </p:bgPr>
    </p:bg>
    <p:spTree>
      <p:nvGrpSpPr>
        <p:cNvPr id="1" name=""/>
        <p:cNvGrpSpPr/>
        <p:nvPr/>
      </p:nvGrpSpPr>
      <p:grpSpPr>
        <a:xfrm>
          <a:off x="0" y="0"/>
          <a:ext cx="0" cy="0"/>
          <a:chOff x="0" y="0"/>
          <a:chExt cx="0" cy="0"/>
        </a:xfrm>
      </p:grpSpPr>
      <p:sp>
        <p:nvSpPr>
          <p:cNvPr id="2" name="Freeform 2"/>
          <p:cNvSpPr/>
          <p:nvPr/>
        </p:nvSpPr>
        <p:spPr>
          <a:xfrm>
            <a:off x="520170" y="1897928"/>
            <a:ext cx="9189865" cy="5044677"/>
          </a:xfrm>
          <a:custGeom>
            <a:avLst/>
            <a:gdLst/>
            <a:ahLst/>
            <a:cxnLst/>
            <a:rect l="l" t="t" r="r" b="b"/>
            <a:pathLst>
              <a:path w="9189865" h="5044677">
                <a:moveTo>
                  <a:pt x="0" y="0"/>
                </a:moveTo>
                <a:lnTo>
                  <a:pt x="9189866" y="0"/>
                </a:lnTo>
                <a:lnTo>
                  <a:pt x="9189866" y="5044677"/>
                </a:lnTo>
                <a:lnTo>
                  <a:pt x="0" y="5044677"/>
                </a:lnTo>
                <a:lnTo>
                  <a:pt x="0" y="0"/>
                </a:lnTo>
                <a:close/>
              </a:path>
            </a:pathLst>
          </a:custGeom>
          <a:blipFill>
            <a:blip r:embed="rId2"/>
            <a:stretch>
              <a:fillRect r="-2495"/>
            </a:stretch>
          </a:blipFill>
        </p:spPr>
      </p:sp>
      <p:sp>
        <p:nvSpPr>
          <p:cNvPr id="3" name="Freeform 3"/>
          <p:cNvSpPr/>
          <p:nvPr/>
        </p:nvSpPr>
        <p:spPr>
          <a:xfrm>
            <a:off x="10254398" y="1725976"/>
            <a:ext cx="7297424" cy="5216629"/>
          </a:xfrm>
          <a:custGeom>
            <a:avLst/>
            <a:gdLst/>
            <a:ahLst/>
            <a:cxnLst/>
            <a:rect l="l" t="t" r="r" b="b"/>
            <a:pathLst>
              <a:path w="7297424" h="5216629">
                <a:moveTo>
                  <a:pt x="0" y="0"/>
                </a:moveTo>
                <a:lnTo>
                  <a:pt x="7297425" y="0"/>
                </a:lnTo>
                <a:lnTo>
                  <a:pt x="7297425" y="5216629"/>
                </a:lnTo>
                <a:lnTo>
                  <a:pt x="0" y="5216629"/>
                </a:lnTo>
                <a:lnTo>
                  <a:pt x="0" y="0"/>
                </a:lnTo>
                <a:close/>
              </a:path>
            </a:pathLst>
          </a:custGeom>
          <a:blipFill>
            <a:blip r:embed="rId3"/>
            <a:stretch>
              <a:fillRect r="-3314" b="-4984"/>
            </a:stretch>
          </a:blipFill>
        </p:spPr>
      </p:sp>
      <p:sp>
        <p:nvSpPr>
          <p:cNvPr id="4" name="AutoShape 4"/>
          <p:cNvSpPr/>
          <p:nvPr/>
        </p:nvSpPr>
        <p:spPr>
          <a:xfrm flipV="1">
            <a:off x="3273287" y="3191654"/>
            <a:ext cx="7291328" cy="596833"/>
          </a:xfrm>
          <a:prstGeom prst="line">
            <a:avLst/>
          </a:prstGeom>
          <a:ln w="38100" cap="flat">
            <a:solidFill>
              <a:srgbClr val="00BF63"/>
            </a:solidFill>
            <a:prstDash val="solid"/>
            <a:headEnd type="none" w="sm" len="sm"/>
            <a:tailEnd type="arrow" w="med" len="sm"/>
          </a:ln>
        </p:spPr>
      </p:sp>
      <p:sp>
        <p:nvSpPr>
          <p:cNvPr id="5" name="Freeform 5"/>
          <p:cNvSpPr/>
          <p:nvPr/>
        </p:nvSpPr>
        <p:spPr>
          <a:xfrm>
            <a:off x="2910218" y="7307217"/>
            <a:ext cx="12012530" cy="2238076"/>
          </a:xfrm>
          <a:custGeom>
            <a:avLst/>
            <a:gdLst/>
            <a:ahLst/>
            <a:cxnLst/>
            <a:rect l="l" t="t" r="r" b="b"/>
            <a:pathLst>
              <a:path w="12012530" h="2238076">
                <a:moveTo>
                  <a:pt x="0" y="0"/>
                </a:moveTo>
                <a:lnTo>
                  <a:pt x="12012529" y="0"/>
                </a:lnTo>
                <a:lnTo>
                  <a:pt x="12012529" y="2238075"/>
                </a:lnTo>
                <a:lnTo>
                  <a:pt x="0" y="2238075"/>
                </a:lnTo>
                <a:lnTo>
                  <a:pt x="0" y="0"/>
                </a:lnTo>
                <a:close/>
              </a:path>
            </a:pathLst>
          </a:custGeom>
          <a:blipFill>
            <a:blip r:embed="rId4"/>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4D3"/>
        </a:solidFill>
        <a:effectLst/>
      </p:bgPr>
    </p:bg>
    <p:spTree>
      <p:nvGrpSpPr>
        <p:cNvPr id="1" name=""/>
        <p:cNvGrpSpPr/>
        <p:nvPr/>
      </p:nvGrpSpPr>
      <p:grpSpPr>
        <a:xfrm>
          <a:off x="0" y="0"/>
          <a:ext cx="0" cy="0"/>
          <a:chOff x="0" y="0"/>
          <a:chExt cx="0" cy="0"/>
        </a:xfrm>
      </p:grpSpPr>
      <p:sp>
        <p:nvSpPr>
          <p:cNvPr id="2" name="Freeform 2"/>
          <p:cNvSpPr/>
          <p:nvPr/>
        </p:nvSpPr>
        <p:spPr>
          <a:xfrm>
            <a:off x="1690477" y="4297362"/>
            <a:ext cx="15131058" cy="5632574"/>
          </a:xfrm>
          <a:custGeom>
            <a:avLst/>
            <a:gdLst/>
            <a:ahLst/>
            <a:cxnLst/>
            <a:rect l="l" t="t" r="r" b="b"/>
            <a:pathLst>
              <a:path w="15131058" h="5632574">
                <a:moveTo>
                  <a:pt x="0" y="0"/>
                </a:moveTo>
                <a:lnTo>
                  <a:pt x="15131058" y="0"/>
                </a:lnTo>
                <a:lnTo>
                  <a:pt x="15131058" y="5632573"/>
                </a:lnTo>
                <a:lnTo>
                  <a:pt x="0" y="5632573"/>
                </a:lnTo>
                <a:lnTo>
                  <a:pt x="0" y="0"/>
                </a:lnTo>
                <a:close/>
              </a:path>
            </a:pathLst>
          </a:custGeom>
          <a:blipFill>
            <a:blip r:embed="rId2"/>
            <a:stretch>
              <a:fillRect l="-7552" t="-28143" r="-94195" b="-176712"/>
            </a:stretch>
          </a:blipFill>
        </p:spPr>
      </p:sp>
      <p:sp>
        <p:nvSpPr>
          <p:cNvPr id="3" name="Freeform 3"/>
          <p:cNvSpPr/>
          <p:nvPr/>
        </p:nvSpPr>
        <p:spPr>
          <a:xfrm>
            <a:off x="1189135" y="1381357"/>
            <a:ext cx="1002684" cy="1002684"/>
          </a:xfrm>
          <a:custGeom>
            <a:avLst/>
            <a:gdLst/>
            <a:ahLst/>
            <a:cxnLst/>
            <a:rect l="l" t="t" r="r" b="b"/>
            <a:pathLst>
              <a:path w="1002684" h="1002684">
                <a:moveTo>
                  <a:pt x="0" y="0"/>
                </a:moveTo>
                <a:lnTo>
                  <a:pt x="1002684" y="0"/>
                </a:lnTo>
                <a:lnTo>
                  <a:pt x="1002684" y="1002684"/>
                </a:lnTo>
                <a:lnTo>
                  <a:pt x="0" y="10026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AutoShape 4"/>
          <p:cNvSpPr/>
          <p:nvPr/>
        </p:nvSpPr>
        <p:spPr>
          <a:xfrm flipV="1">
            <a:off x="2191754" y="1873174"/>
            <a:ext cx="1389475" cy="0"/>
          </a:xfrm>
          <a:prstGeom prst="line">
            <a:avLst/>
          </a:prstGeom>
          <a:ln w="38100" cap="flat">
            <a:solidFill>
              <a:srgbClr val="000000"/>
            </a:solidFill>
            <a:prstDash val="solid"/>
            <a:headEnd type="none" w="sm" len="sm"/>
            <a:tailEnd type="none" w="sm" len="sm"/>
          </a:ln>
        </p:spPr>
      </p:sp>
      <p:sp>
        <p:nvSpPr>
          <p:cNvPr id="5" name="Freeform 5"/>
          <p:cNvSpPr/>
          <p:nvPr/>
        </p:nvSpPr>
        <p:spPr>
          <a:xfrm>
            <a:off x="3588542" y="1371832"/>
            <a:ext cx="1002684" cy="1002684"/>
          </a:xfrm>
          <a:custGeom>
            <a:avLst/>
            <a:gdLst/>
            <a:ahLst/>
            <a:cxnLst/>
            <a:rect l="l" t="t" r="r" b="b"/>
            <a:pathLst>
              <a:path w="1002684" h="1002684">
                <a:moveTo>
                  <a:pt x="0" y="0"/>
                </a:moveTo>
                <a:lnTo>
                  <a:pt x="1002683" y="0"/>
                </a:lnTo>
                <a:lnTo>
                  <a:pt x="1002683" y="1002684"/>
                </a:lnTo>
                <a:lnTo>
                  <a:pt x="0" y="10026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AutoShape 6"/>
          <p:cNvSpPr/>
          <p:nvPr/>
        </p:nvSpPr>
        <p:spPr>
          <a:xfrm>
            <a:off x="4581700" y="1909814"/>
            <a:ext cx="3054396" cy="1232217"/>
          </a:xfrm>
          <a:prstGeom prst="line">
            <a:avLst/>
          </a:prstGeom>
          <a:ln w="38100" cap="flat">
            <a:solidFill>
              <a:srgbClr val="000000"/>
            </a:solidFill>
            <a:prstDash val="solid"/>
            <a:headEnd type="none" w="sm" len="sm"/>
            <a:tailEnd type="none" w="sm" len="sm"/>
          </a:ln>
        </p:spPr>
      </p:sp>
      <p:sp>
        <p:nvSpPr>
          <p:cNvPr id="7" name="Freeform 7"/>
          <p:cNvSpPr/>
          <p:nvPr/>
        </p:nvSpPr>
        <p:spPr>
          <a:xfrm>
            <a:off x="7636096" y="2749803"/>
            <a:ext cx="1002684" cy="1002684"/>
          </a:xfrm>
          <a:custGeom>
            <a:avLst/>
            <a:gdLst/>
            <a:ahLst/>
            <a:cxnLst/>
            <a:rect l="l" t="t" r="r" b="b"/>
            <a:pathLst>
              <a:path w="1002684" h="1002684">
                <a:moveTo>
                  <a:pt x="0" y="0"/>
                </a:moveTo>
                <a:lnTo>
                  <a:pt x="1002684" y="0"/>
                </a:lnTo>
                <a:lnTo>
                  <a:pt x="1002684" y="1002684"/>
                </a:lnTo>
                <a:lnTo>
                  <a:pt x="0" y="100268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3753196" y="724820"/>
            <a:ext cx="656537" cy="656537"/>
            <a:chOff x="0" y="0"/>
            <a:chExt cx="812800" cy="812800"/>
          </a:xfrm>
        </p:grpSpPr>
        <p:sp>
          <p:nvSpPr>
            <p:cNvPr id="9" name="Freeform 9"/>
            <p:cNvSpPr/>
            <p:nvPr/>
          </p:nvSpPr>
          <p:spPr>
            <a:xfrm>
              <a:off x="0" y="0"/>
              <a:ext cx="812800" cy="812800"/>
            </a:xfrm>
            <a:custGeom>
              <a:avLst/>
              <a:gdLst/>
              <a:ahLst/>
              <a:cxnLst/>
              <a:rect l="l" t="t" r="r" b="b"/>
              <a:pathLst>
                <a:path w="812800" h="812800">
                  <a:moveTo>
                    <a:pt x="406400" y="812800"/>
                  </a:moveTo>
                  <a:lnTo>
                    <a:pt x="0" y="406400"/>
                  </a:lnTo>
                  <a:lnTo>
                    <a:pt x="203200" y="406400"/>
                  </a:lnTo>
                  <a:lnTo>
                    <a:pt x="203200" y="0"/>
                  </a:lnTo>
                  <a:lnTo>
                    <a:pt x="609600" y="0"/>
                  </a:lnTo>
                  <a:lnTo>
                    <a:pt x="609600" y="406400"/>
                  </a:lnTo>
                  <a:lnTo>
                    <a:pt x="812800" y="406400"/>
                  </a:lnTo>
                  <a:lnTo>
                    <a:pt x="406400" y="812800"/>
                  </a:lnTo>
                  <a:close/>
                </a:path>
              </a:pathLst>
            </a:custGeom>
            <a:solidFill>
              <a:srgbClr val="312E33"/>
            </a:solidFill>
          </p:spPr>
        </p:sp>
        <p:sp>
          <p:nvSpPr>
            <p:cNvPr id="10" name="TextBox 10"/>
            <p:cNvSpPr txBox="1"/>
            <p:nvPr/>
          </p:nvSpPr>
          <p:spPr>
            <a:xfrm>
              <a:off x="203200" y="-47625"/>
              <a:ext cx="406400" cy="758825"/>
            </a:xfrm>
            <a:prstGeom prst="rect">
              <a:avLst/>
            </a:prstGeom>
          </p:spPr>
          <p:txBody>
            <a:bodyPr lIns="50800" tIns="50800" rIns="50800" bIns="50800" rtlCol="0" anchor="ctr"/>
            <a:lstStyle/>
            <a:p>
              <a:pPr algn="ctr">
                <a:lnSpc>
                  <a:spcPts val="3152"/>
                </a:lnSpc>
              </a:pPr>
              <a:endParaRPr/>
            </a:p>
          </p:txBody>
        </p:sp>
      </p:grpSp>
      <p:grpSp>
        <p:nvGrpSpPr>
          <p:cNvPr id="11" name="Group 11"/>
          <p:cNvGrpSpPr/>
          <p:nvPr/>
        </p:nvGrpSpPr>
        <p:grpSpPr>
          <a:xfrm rot="5400000">
            <a:off x="8483950" y="2963095"/>
            <a:ext cx="744001" cy="576100"/>
            <a:chOff x="0" y="0"/>
            <a:chExt cx="812800" cy="629373"/>
          </a:xfrm>
        </p:grpSpPr>
        <p:sp>
          <p:nvSpPr>
            <p:cNvPr id="12" name="Freeform 12"/>
            <p:cNvSpPr/>
            <p:nvPr/>
          </p:nvSpPr>
          <p:spPr>
            <a:xfrm>
              <a:off x="0" y="0"/>
              <a:ext cx="812800" cy="629373"/>
            </a:xfrm>
            <a:custGeom>
              <a:avLst/>
              <a:gdLst/>
              <a:ahLst/>
              <a:cxnLst/>
              <a:rect l="l" t="t" r="r" b="b"/>
              <a:pathLst>
                <a:path w="812800" h="629373">
                  <a:moveTo>
                    <a:pt x="406400" y="629373"/>
                  </a:moveTo>
                  <a:lnTo>
                    <a:pt x="0" y="222973"/>
                  </a:lnTo>
                  <a:lnTo>
                    <a:pt x="203200" y="222973"/>
                  </a:lnTo>
                  <a:lnTo>
                    <a:pt x="203200" y="0"/>
                  </a:lnTo>
                  <a:lnTo>
                    <a:pt x="609600" y="0"/>
                  </a:lnTo>
                  <a:lnTo>
                    <a:pt x="609600" y="222973"/>
                  </a:lnTo>
                  <a:lnTo>
                    <a:pt x="812800" y="222973"/>
                  </a:lnTo>
                  <a:lnTo>
                    <a:pt x="406400" y="629373"/>
                  </a:lnTo>
                  <a:close/>
                </a:path>
              </a:pathLst>
            </a:custGeom>
            <a:solidFill>
              <a:srgbClr val="312E33"/>
            </a:solidFill>
          </p:spPr>
        </p:sp>
        <p:sp>
          <p:nvSpPr>
            <p:cNvPr id="13" name="TextBox 13"/>
            <p:cNvSpPr txBox="1"/>
            <p:nvPr/>
          </p:nvSpPr>
          <p:spPr>
            <a:xfrm>
              <a:off x="203200" y="-47625"/>
              <a:ext cx="406400" cy="575398"/>
            </a:xfrm>
            <a:prstGeom prst="rect">
              <a:avLst/>
            </a:prstGeom>
          </p:spPr>
          <p:txBody>
            <a:bodyPr lIns="50800" tIns="50800" rIns="50800" bIns="50800" rtlCol="0" anchor="ctr"/>
            <a:lstStyle/>
            <a:p>
              <a:pPr algn="ctr">
                <a:lnSpc>
                  <a:spcPts val="3152"/>
                </a:lnSpc>
              </a:pPr>
              <a:endParaRPr/>
            </a:p>
          </p:txBody>
        </p:sp>
      </p:grpSp>
      <p:sp>
        <p:nvSpPr>
          <p:cNvPr id="14" name="TextBox 14"/>
          <p:cNvSpPr txBox="1"/>
          <p:nvPr/>
        </p:nvSpPr>
        <p:spPr>
          <a:xfrm>
            <a:off x="3590754" y="218769"/>
            <a:ext cx="1000472" cy="506052"/>
          </a:xfrm>
          <a:prstGeom prst="rect">
            <a:avLst/>
          </a:prstGeom>
        </p:spPr>
        <p:txBody>
          <a:bodyPr lIns="0" tIns="0" rIns="0" bIns="0" rtlCol="0" anchor="t">
            <a:spAutoFit/>
          </a:bodyPr>
          <a:lstStyle/>
          <a:p>
            <a:pPr algn="ctr">
              <a:lnSpc>
                <a:spcPts val="4132"/>
              </a:lnSpc>
              <a:spcBef>
                <a:spcPct val="0"/>
              </a:spcBef>
            </a:pPr>
            <a:r>
              <a:rPr lang="en-US" sz="2951" spc="-61">
                <a:solidFill>
                  <a:srgbClr val="0097B2"/>
                </a:solidFill>
                <a:latin typeface="Glacial Indifference"/>
              </a:rPr>
              <a:t>MAIN</a:t>
            </a:r>
          </a:p>
        </p:txBody>
      </p:sp>
      <p:sp>
        <p:nvSpPr>
          <p:cNvPr id="15" name="TextBox 15"/>
          <p:cNvSpPr txBox="1"/>
          <p:nvPr/>
        </p:nvSpPr>
        <p:spPr>
          <a:xfrm>
            <a:off x="9262530" y="3012089"/>
            <a:ext cx="1362075" cy="430486"/>
          </a:xfrm>
          <a:prstGeom prst="rect">
            <a:avLst/>
          </a:prstGeom>
        </p:spPr>
        <p:txBody>
          <a:bodyPr lIns="0" tIns="0" rIns="0" bIns="0" rtlCol="0" anchor="t">
            <a:spAutoFit/>
          </a:bodyPr>
          <a:lstStyle/>
          <a:p>
            <a:pPr algn="ctr">
              <a:lnSpc>
                <a:spcPts val="3572"/>
              </a:lnSpc>
              <a:spcBef>
                <a:spcPct val="0"/>
              </a:spcBef>
            </a:pPr>
            <a:r>
              <a:rPr lang="en-US" sz="2551" spc="-53">
                <a:solidFill>
                  <a:srgbClr val="0097B2"/>
                </a:solidFill>
                <a:latin typeface="Glacial Indifference"/>
              </a:rPr>
              <a:t>FEATURE 1</a:t>
            </a:r>
          </a:p>
        </p:txBody>
      </p:sp>
      <p:sp>
        <p:nvSpPr>
          <p:cNvPr id="16" name="TextBox 16"/>
          <p:cNvSpPr txBox="1"/>
          <p:nvPr/>
        </p:nvSpPr>
        <p:spPr>
          <a:xfrm>
            <a:off x="7183057" y="1098632"/>
            <a:ext cx="8616609" cy="1275883"/>
          </a:xfrm>
          <a:prstGeom prst="rect">
            <a:avLst/>
          </a:prstGeom>
        </p:spPr>
        <p:txBody>
          <a:bodyPr lIns="0" tIns="0" rIns="0" bIns="0" rtlCol="0" anchor="t">
            <a:spAutoFit/>
          </a:bodyPr>
          <a:lstStyle/>
          <a:p>
            <a:pPr algn="ctr">
              <a:lnSpc>
                <a:spcPts val="5130"/>
              </a:lnSpc>
            </a:pPr>
            <a:r>
              <a:rPr lang="en-US" sz="3664">
                <a:solidFill>
                  <a:srgbClr val="0097B2"/>
                </a:solidFill>
                <a:latin typeface="Canva Sans Bold"/>
              </a:rPr>
              <a:t>Git won’t let me to switch branches if it detects potential conflicts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4D3"/>
        </a:solidFill>
        <a:effectLst/>
      </p:bgPr>
    </p:bg>
    <p:spTree>
      <p:nvGrpSpPr>
        <p:cNvPr id="1" name=""/>
        <p:cNvGrpSpPr/>
        <p:nvPr/>
      </p:nvGrpSpPr>
      <p:grpSpPr>
        <a:xfrm>
          <a:off x="0" y="0"/>
          <a:ext cx="0" cy="0"/>
          <a:chOff x="0" y="0"/>
          <a:chExt cx="0" cy="0"/>
        </a:xfrm>
      </p:grpSpPr>
      <p:sp>
        <p:nvSpPr>
          <p:cNvPr id="2" name="Freeform 2"/>
          <p:cNvSpPr/>
          <p:nvPr/>
        </p:nvSpPr>
        <p:spPr>
          <a:xfrm>
            <a:off x="137817" y="2106593"/>
            <a:ext cx="9323778" cy="5367620"/>
          </a:xfrm>
          <a:custGeom>
            <a:avLst/>
            <a:gdLst/>
            <a:ahLst/>
            <a:cxnLst/>
            <a:rect l="l" t="t" r="r" b="b"/>
            <a:pathLst>
              <a:path w="9323778" h="5367620">
                <a:moveTo>
                  <a:pt x="0" y="0"/>
                </a:moveTo>
                <a:lnTo>
                  <a:pt x="9323778" y="0"/>
                </a:lnTo>
                <a:lnTo>
                  <a:pt x="9323778" y="5367620"/>
                </a:lnTo>
                <a:lnTo>
                  <a:pt x="0" y="5367620"/>
                </a:lnTo>
                <a:lnTo>
                  <a:pt x="0" y="0"/>
                </a:lnTo>
                <a:close/>
              </a:path>
            </a:pathLst>
          </a:custGeom>
          <a:blipFill>
            <a:blip r:embed="rId2"/>
            <a:stretch>
              <a:fillRect r="-1790" b="-908"/>
            </a:stretch>
          </a:blipFill>
        </p:spPr>
      </p:sp>
      <p:sp>
        <p:nvSpPr>
          <p:cNvPr id="3" name="Freeform 3"/>
          <p:cNvSpPr/>
          <p:nvPr/>
        </p:nvSpPr>
        <p:spPr>
          <a:xfrm>
            <a:off x="9637012" y="2106593"/>
            <a:ext cx="8458956" cy="5367620"/>
          </a:xfrm>
          <a:custGeom>
            <a:avLst/>
            <a:gdLst/>
            <a:ahLst/>
            <a:cxnLst/>
            <a:rect l="l" t="t" r="r" b="b"/>
            <a:pathLst>
              <a:path w="8458956" h="5367620">
                <a:moveTo>
                  <a:pt x="0" y="0"/>
                </a:moveTo>
                <a:lnTo>
                  <a:pt x="8458957" y="0"/>
                </a:lnTo>
                <a:lnTo>
                  <a:pt x="8458957" y="5367620"/>
                </a:lnTo>
                <a:lnTo>
                  <a:pt x="0" y="5367620"/>
                </a:lnTo>
                <a:lnTo>
                  <a:pt x="0" y="0"/>
                </a:lnTo>
                <a:close/>
              </a:path>
            </a:pathLst>
          </a:custGeom>
          <a:blipFill>
            <a:blip r:embed="rId3"/>
            <a:stretch>
              <a:fillRect b="-7174"/>
            </a:stretch>
          </a:blipFill>
        </p:spPr>
      </p:sp>
      <p:sp>
        <p:nvSpPr>
          <p:cNvPr id="4" name="TextBox 4"/>
          <p:cNvSpPr txBox="1"/>
          <p:nvPr/>
        </p:nvSpPr>
        <p:spPr>
          <a:xfrm>
            <a:off x="722863" y="141605"/>
            <a:ext cx="12259419" cy="887095"/>
          </a:xfrm>
          <a:prstGeom prst="rect">
            <a:avLst/>
          </a:prstGeom>
        </p:spPr>
        <p:txBody>
          <a:bodyPr lIns="0" tIns="0" rIns="0" bIns="0" rtlCol="0" anchor="t">
            <a:spAutoFit/>
          </a:bodyPr>
          <a:lstStyle/>
          <a:p>
            <a:pPr algn="ctr">
              <a:lnSpc>
                <a:spcPts val="7279"/>
              </a:lnSpc>
            </a:pPr>
            <a:r>
              <a:rPr lang="en-US" sz="5199">
                <a:solidFill>
                  <a:srgbClr val="623C09"/>
                </a:solidFill>
                <a:latin typeface="Canva Sans Bold"/>
              </a:rPr>
              <a:t>HOW TO RESOLVE MERGE CONFLICTS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4D3"/>
        </a:solidFill>
        <a:effectLst/>
      </p:bgPr>
    </p:bg>
    <p:spTree>
      <p:nvGrpSpPr>
        <p:cNvPr id="1" name=""/>
        <p:cNvGrpSpPr/>
        <p:nvPr/>
      </p:nvGrpSpPr>
      <p:grpSpPr>
        <a:xfrm>
          <a:off x="0" y="0"/>
          <a:ext cx="0" cy="0"/>
          <a:chOff x="0" y="0"/>
          <a:chExt cx="0" cy="0"/>
        </a:xfrm>
      </p:grpSpPr>
      <p:sp>
        <p:nvSpPr>
          <p:cNvPr id="2" name="Freeform 2"/>
          <p:cNvSpPr/>
          <p:nvPr/>
        </p:nvSpPr>
        <p:spPr>
          <a:xfrm>
            <a:off x="1685998" y="1461124"/>
            <a:ext cx="15162376" cy="6656324"/>
          </a:xfrm>
          <a:custGeom>
            <a:avLst/>
            <a:gdLst/>
            <a:ahLst/>
            <a:cxnLst/>
            <a:rect l="l" t="t" r="r" b="b"/>
            <a:pathLst>
              <a:path w="15162376" h="6656324">
                <a:moveTo>
                  <a:pt x="0" y="0"/>
                </a:moveTo>
                <a:lnTo>
                  <a:pt x="15162377" y="0"/>
                </a:lnTo>
                <a:lnTo>
                  <a:pt x="15162377" y="6656324"/>
                </a:lnTo>
                <a:lnTo>
                  <a:pt x="0" y="6656324"/>
                </a:lnTo>
                <a:lnTo>
                  <a:pt x="0" y="0"/>
                </a:lnTo>
                <a:close/>
              </a:path>
            </a:pathLst>
          </a:custGeom>
          <a:blipFill>
            <a:blip r:embed="rId2"/>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4D3"/>
        </a:solidFill>
        <a:effectLst/>
      </p:bgPr>
    </p:bg>
    <p:spTree>
      <p:nvGrpSpPr>
        <p:cNvPr id="1" name=""/>
        <p:cNvGrpSpPr/>
        <p:nvPr/>
      </p:nvGrpSpPr>
      <p:grpSpPr>
        <a:xfrm>
          <a:off x="0" y="0"/>
          <a:ext cx="0" cy="0"/>
          <a:chOff x="0" y="0"/>
          <a:chExt cx="0" cy="0"/>
        </a:xfrm>
      </p:grpSpPr>
      <p:sp>
        <p:nvSpPr>
          <p:cNvPr id="2" name="Freeform 2"/>
          <p:cNvSpPr/>
          <p:nvPr/>
        </p:nvSpPr>
        <p:spPr>
          <a:xfrm>
            <a:off x="580171" y="2642982"/>
            <a:ext cx="8563829" cy="4294028"/>
          </a:xfrm>
          <a:custGeom>
            <a:avLst/>
            <a:gdLst/>
            <a:ahLst/>
            <a:cxnLst/>
            <a:rect l="l" t="t" r="r" b="b"/>
            <a:pathLst>
              <a:path w="8563829" h="4294028">
                <a:moveTo>
                  <a:pt x="0" y="0"/>
                </a:moveTo>
                <a:lnTo>
                  <a:pt x="8563829" y="0"/>
                </a:lnTo>
                <a:lnTo>
                  <a:pt x="8563829" y="4294028"/>
                </a:lnTo>
                <a:lnTo>
                  <a:pt x="0" y="4294028"/>
                </a:lnTo>
                <a:lnTo>
                  <a:pt x="0" y="0"/>
                </a:lnTo>
                <a:close/>
              </a:path>
            </a:pathLst>
          </a:custGeom>
          <a:blipFill>
            <a:blip r:embed="rId2"/>
            <a:stretch>
              <a:fillRect l="-30656" t="-18293" r="-69229" b="-105942"/>
            </a:stretch>
          </a:blipFill>
        </p:spPr>
      </p:sp>
      <p:sp>
        <p:nvSpPr>
          <p:cNvPr id="3" name="Freeform 3"/>
          <p:cNvSpPr/>
          <p:nvPr/>
        </p:nvSpPr>
        <p:spPr>
          <a:xfrm>
            <a:off x="9688544" y="2642982"/>
            <a:ext cx="7893421" cy="4665046"/>
          </a:xfrm>
          <a:custGeom>
            <a:avLst/>
            <a:gdLst/>
            <a:ahLst/>
            <a:cxnLst/>
            <a:rect l="l" t="t" r="r" b="b"/>
            <a:pathLst>
              <a:path w="7893421" h="4665046">
                <a:moveTo>
                  <a:pt x="0" y="0"/>
                </a:moveTo>
                <a:lnTo>
                  <a:pt x="7893421" y="0"/>
                </a:lnTo>
                <a:lnTo>
                  <a:pt x="7893421" y="4665046"/>
                </a:lnTo>
                <a:lnTo>
                  <a:pt x="0" y="4665046"/>
                </a:lnTo>
                <a:lnTo>
                  <a:pt x="0" y="0"/>
                </a:lnTo>
                <a:close/>
              </a:path>
            </a:pathLst>
          </a:custGeom>
          <a:blipFill>
            <a:blip r:embed="rId3"/>
            <a:stretch>
              <a:fillRect l="-27552" t="-15923" r="-46609" b="-49838"/>
            </a:stretch>
          </a:blipFill>
        </p:spPr>
      </p:sp>
      <p:sp>
        <p:nvSpPr>
          <p:cNvPr id="4" name="TextBox 4"/>
          <p:cNvSpPr txBox="1"/>
          <p:nvPr/>
        </p:nvSpPr>
        <p:spPr>
          <a:xfrm>
            <a:off x="580171" y="-352425"/>
            <a:ext cx="4961930" cy="1747519"/>
          </a:xfrm>
          <a:prstGeom prst="rect">
            <a:avLst/>
          </a:prstGeom>
        </p:spPr>
        <p:txBody>
          <a:bodyPr lIns="0" tIns="0" rIns="0" bIns="0" rtlCol="0" anchor="t">
            <a:spAutoFit/>
          </a:bodyPr>
          <a:lstStyle/>
          <a:p>
            <a:pPr algn="ctr">
              <a:lnSpc>
                <a:spcPts val="12880"/>
              </a:lnSpc>
            </a:pPr>
            <a:r>
              <a:rPr lang="en-US" sz="9200">
                <a:solidFill>
                  <a:srgbClr val="623C09"/>
                </a:solidFill>
                <a:latin typeface="Active Heart"/>
              </a:rPr>
              <a:t>GIT STASH</a:t>
            </a:r>
          </a:p>
        </p:txBody>
      </p:sp>
      <p:sp>
        <p:nvSpPr>
          <p:cNvPr id="5" name="TextBox 5"/>
          <p:cNvSpPr txBox="1"/>
          <p:nvPr/>
        </p:nvSpPr>
        <p:spPr>
          <a:xfrm>
            <a:off x="1262724" y="1630997"/>
            <a:ext cx="6076801" cy="887095"/>
          </a:xfrm>
          <a:prstGeom prst="rect">
            <a:avLst/>
          </a:prstGeom>
        </p:spPr>
        <p:txBody>
          <a:bodyPr lIns="0" tIns="0" rIns="0" bIns="0" rtlCol="0" anchor="t">
            <a:spAutoFit/>
          </a:bodyPr>
          <a:lstStyle/>
          <a:p>
            <a:pPr algn="ctr">
              <a:lnSpc>
                <a:spcPts val="7279"/>
              </a:lnSpc>
            </a:pPr>
            <a:endParaRPr/>
          </a:p>
        </p:txBody>
      </p:sp>
      <p:sp>
        <p:nvSpPr>
          <p:cNvPr id="6" name="TextBox 6"/>
          <p:cNvSpPr txBox="1"/>
          <p:nvPr/>
        </p:nvSpPr>
        <p:spPr>
          <a:xfrm>
            <a:off x="580171" y="1337944"/>
            <a:ext cx="15258763" cy="1099820"/>
          </a:xfrm>
          <a:prstGeom prst="rect">
            <a:avLst/>
          </a:prstGeom>
        </p:spPr>
        <p:txBody>
          <a:bodyPr lIns="0" tIns="0" rIns="0" bIns="0" rtlCol="0" anchor="t">
            <a:spAutoFit/>
          </a:bodyPr>
          <a:lstStyle/>
          <a:p>
            <a:pPr>
              <a:lnSpc>
                <a:spcPts val="4480"/>
              </a:lnSpc>
            </a:pPr>
            <a:r>
              <a:rPr lang="en-US" sz="3200">
                <a:solidFill>
                  <a:srgbClr val="623C09"/>
                </a:solidFill>
                <a:latin typeface="Canva Sans"/>
              </a:rPr>
              <a:t>Git stash is super useful command that helps you to save changes that you are not ready to commit yet. You can stash changes and come back later.</a:t>
            </a:r>
          </a:p>
        </p:txBody>
      </p:sp>
      <p:sp>
        <p:nvSpPr>
          <p:cNvPr id="7" name="TextBox 7"/>
          <p:cNvSpPr txBox="1"/>
          <p:nvPr/>
        </p:nvSpPr>
        <p:spPr>
          <a:xfrm>
            <a:off x="0" y="6584585"/>
            <a:ext cx="8007418" cy="1747519"/>
          </a:xfrm>
          <a:prstGeom prst="rect">
            <a:avLst/>
          </a:prstGeom>
        </p:spPr>
        <p:txBody>
          <a:bodyPr lIns="0" tIns="0" rIns="0" bIns="0" rtlCol="0" anchor="t">
            <a:spAutoFit/>
          </a:bodyPr>
          <a:lstStyle/>
          <a:p>
            <a:pPr algn="ctr">
              <a:lnSpc>
                <a:spcPts val="12880"/>
              </a:lnSpc>
            </a:pPr>
            <a:r>
              <a:rPr lang="en-US" sz="9200">
                <a:solidFill>
                  <a:srgbClr val="623C09"/>
                </a:solidFill>
                <a:latin typeface="Active Heart"/>
              </a:rPr>
              <a:t>GIT STASH POP</a:t>
            </a:r>
          </a:p>
        </p:txBody>
      </p:sp>
      <p:sp>
        <p:nvSpPr>
          <p:cNvPr id="8" name="TextBox 8"/>
          <p:cNvSpPr txBox="1"/>
          <p:nvPr/>
        </p:nvSpPr>
        <p:spPr>
          <a:xfrm>
            <a:off x="482663" y="8175777"/>
            <a:ext cx="16191587" cy="1180465"/>
          </a:xfrm>
          <a:prstGeom prst="rect">
            <a:avLst/>
          </a:prstGeom>
        </p:spPr>
        <p:txBody>
          <a:bodyPr lIns="0" tIns="0" rIns="0" bIns="0" rtlCol="0" anchor="t">
            <a:spAutoFit/>
          </a:bodyPr>
          <a:lstStyle/>
          <a:p>
            <a:pPr>
              <a:lnSpc>
                <a:spcPts val="4759"/>
              </a:lnSpc>
            </a:pPr>
            <a:r>
              <a:rPr lang="en-US" sz="3399">
                <a:solidFill>
                  <a:srgbClr val="623C09"/>
                </a:solidFill>
                <a:latin typeface="Canva Sans"/>
              </a:rPr>
              <a:t>Use git stash pop to remove the most recently stashed changes and reapply them to your working space.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4D3"/>
        </a:solidFill>
        <a:effectLst/>
      </p:bgPr>
    </p:bg>
    <p:spTree>
      <p:nvGrpSpPr>
        <p:cNvPr id="1" name=""/>
        <p:cNvGrpSpPr/>
        <p:nvPr/>
      </p:nvGrpSpPr>
      <p:grpSpPr>
        <a:xfrm>
          <a:off x="0" y="0"/>
          <a:ext cx="0" cy="0"/>
          <a:chOff x="0" y="0"/>
          <a:chExt cx="0" cy="0"/>
        </a:xfrm>
      </p:grpSpPr>
      <p:sp>
        <p:nvSpPr>
          <p:cNvPr id="2" name="Freeform 2"/>
          <p:cNvSpPr/>
          <p:nvPr/>
        </p:nvSpPr>
        <p:spPr>
          <a:xfrm>
            <a:off x="3995583" y="7055011"/>
            <a:ext cx="11354611" cy="2203289"/>
          </a:xfrm>
          <a:custGeom>
            <a:avLst/>
            <a:gdLst/>
            <a:ahLst/>
            <a:cxnLst/>
            <a:rect l="l" t="t" r="r" b="b"/>
            <a:pathLst>
              <a:path w="11354611" h="2203289">
                <a:moveTo>
                  <a:pt x="0" y="0"/>
                </a:moveTo>
                <a:lnTo>
                  <a:pt x="11354611" y="0"/>
                </a:lnTo>
                <a:lnTo>
                  <a:pt x="11354611" y="2203289"/>
                </a:lnTo>
                <a:lnTo>
                  <a:pt x="0" y="2203289"/>
                </a:lnTo>
                <a:lnTo>
                  <a:pt x="0" y="0"/>
                </a:lnTo>
                <a:close/>
              </a:path>
            </a:pathLst>
          </a:custGeom>
          <a:blipFill>
            <a:blip r:embed="rId2"/>
            <a:stretch>
              <a:fillRect l="-29110" t="-107094" r="-53936" b="-323529"/>
            </a:stretch>
          </a:blipFill>
        </p:spPr>
      </p:sp>
      <p:sp>
        <p:nvSpPr>
          <p:cNvPr id="3" name="TextBox 3"/>
          <p:cNvSpPr txBox="1"/>
          <p:nvPr/>
        </p:nvSpPr>
        <p:spPr>
          <a:xfrm>
            <a:off x="0" y="-352425"/>
            <a:ext cx="8446202" cy="1747519"/>
          </a:xfrm>
          <a:prstGeom prst="rect">
            <a:avLst/>
          </a:prstGeom>
        </p:spPr>
        <p:txBody>
          <a:bodyPr lIns="0" tIns="0" rIns="0" bIns="0" rtlCol="0" anchor="t">
            <a:spAutoFit/>
          </a:bodyPr>
          <a:lstStyle/>
          <a:p>
            <a:pPr algn="ctr">
              <a:lnSpc>
                <a:spcPts val="12880"/>
              </a:lnSpc>
            </a:pPr>
            <a:r>
              <a:rPr lang="en-US" sz="9200">
                <a:solidFill>
                  <a:srgbClr val="623C09"/>
                </a:solidFill>
                <a:latin typeface="Active Heart"/>
              </a:rPr>
              <a:t>GIT STASH APPLY</a:t>
            </a:r>
          </a:p>
        </p:txBody>
      </p:sp>
      <p:sp>
        <p:nvSpPr>
          <p:cNvPr id="4" name="TextBox 4"/>
          <p:cNvSpPr txBox="1"/>
          <p:nvPr/>
        </p:nvSpPr>
        <p:spPr>
          <a:xfrm>
            <a:off x="162513" y="1328419"/>
            <a:ext cx="18125487" cy="1180465"/>
          </a:xfrm>
          <a:prstGeom prst="rect">
            <a:avLst/>
          </a:prstGeom>
        </p:spPr>
        <p:txBody>
          <a:bodyPr lIns="0" tIns="0" rIns="0" bIns="0" rtlCol="0" anchor="t">
            <a:spAutoFit/>
          </a:bodyPr>
          <a:lstStyle/>
          <a:p>
            <a:pPr>
              <a:lnSpc>
                <a:spcPts val="4759"/>
              </a:lnSpc>
            </a:pPr>
            <a:r>
              <a:rPr lang="en-US" sz="3399">
                <a:solidFill>
                  <a:srgbClr val="623C09"/>
                </a:solidFill>
                <a:latin typeface="Canva Sans"/>
              </a:rPr>
              <a:t>You can use git stash apply to whatever is stashed away, without  removing it from stash. This can be useful to stash multiple branches.</a:t>
            </a:r>
          </a:p>
        </p:txBody>
      </p:sp>
      <p:sp>
        <p:nvSpPr>
          <p:cNvPr id="5" name="TextBox 5"/>
          <p:cNvSpPr txBox="1"/>
          <p:nvPr/>
        </p:nvSpPr>
        <p:spPr>
          <a:xfrm>
            <a:off x="-609600" y="2579937"/>
            <a:ext cx="7530405" cy="1566544"/>
          </a:xfrm>
          <a:prstGeom prst="rect">
            <a:avLst/>
          </a:prstGeom>
        </p:spPr>
        <p:txBody>
          <a:bodyPr lIns="0" tIns="0" rIns="0" bIns="0" rtlCol="0" anchor="t">
            <a:spAutoFit/>
          </a:bodyPr>
          <a:lstStyle/>
          <a:p>
            <a:pPr algn="ctr">
              <a:lnSpc>
                <a:spcPts val="12880"/>
              </a:lnSpc>
            </a:pPr>
            <a:r>
              <a:rPr lang="en-US" sz="9200" dirty="0">
                <a:solidFill>
                  <a:srgbClr val="623C09"/>
                </a:solidFill>
                <a:latin typeface="Canva Sans Bold"/>
              </a:rPr>
              <a:t>GIT STASH -u</a:t>
            </a:r>
          </a:p>
        </p:txBody>
      </p:sp>
      <p:sp>
        <p:nvSpPr>
          <p:cNvPr id="6" name="TextBox 6"/>
          <p:cNvSpPr txBox="1"/>
          <p:nvPr/>
        </p:nvSpPr>
        <p:spPr>
          <a:xfrm>
            <a:off x="0" y="3973508"/>
            <a:ext cx="11354611" cy="1192314"/>
          </a:xfrm>
          <a:prstGeom prst="rect">
            <a:avLst/>
          </a:prstGeom>
        </p:spPr>
        <p:txBody>
          <a:bodyPr wrap="square" lIns="0" tIns="0" rIns="0" bIns="0" rtlCol="0" anchor="t">
            <a:spAutoFit/>
          </a:bodyPr>
          <a:lstStyle/>
          <a:p>
            <a:pPr algn="ctr">
              <a:lnSpc>
                <a:spcPts val="4759"/>
              </a:lnSpc>
            </a:pPr>
            <a:r>
              <a:rPr lang="en-US" sz="3399" dirty="0">
                <a:solidFill>
                  <a:srgbClr val="623C09"/>
                </a:solidFill>
                <a:latin typeface="Canva Sans"/>
              </a:rPr>
              <a:t>If you have untracked files, they will not be included into stash.</a:t>
            </a:r>
          </a:p>
          <a:p>
            <a:pPr>
              <a:lnSpc>
                <a:spcPts val="4759"/>
              </a:lnSpc>
            </a:pPr>
            <a:r>
              <a:rPr lang="en-US" sz="3399" dirty="0">
                <a:solidFill>
                  <a:srgbClr val="623C09"/>
                </a:solidFill>
                <a:latin typeface="Canva Sans"/>
              </a:rPr>
              <a:t> To include untracked files use the -u option. </a:t>
            </a:r>
          </a:p>
        </p:txBody>
      </p:sp>
      <p:sp>
        <p:nvSpPr>
          <p:cNvPr id="7" name="TextBox 7"/>
          <p:cNvSpPr txBox="1"/>
          <p:nvPr/>
        </p:nvSpPr>
        <p:spPr>
          <a:xfrm>
            <a:off x="3651444" y="6213232"/>
            <a:ext cx="11354611" cy="522562"/>
          </a:xfrm>
          <a:prstGeom prst="rect">
            <a:avLst/>
          </a:prstGeom>
        </p:spPr>
        <p:txBody>
          <a:bodyPr lIns="0" tIns="0" rIns="0" bIns="0" rtlCol="0" anchor="t">
            <a:spAutoFit/>
          </a:bodyPr>
          <a:lstStyle/>
          <a:p>
            <a:pPr algn="ctr">
              <a:lnSpc>
                <a:spcPts val="4272"/>
              </a:lnSpc>
              <a:spcBef>
                <a:spcPct val="0"/>
              </a:spcBef>
            </a:pPr>
            <a:r>
              <a:rPr lang="en-US" sz="3051" spc="-64">
                <a:solidFill>
                  <a:srgbClr val="0097B2"/>
                </a:solidFill>
                <a:latin typeface="Glacial Indifference Bold"/>
              </a:rPr>
              <a:t>Viewing all Stashes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4D3"/>
        </a:solidFill>
        <a:effectLst/>
      </p:bgPr>
    </p:bg>
    <p:spTree>
      <p:nvGrpSpPr>
        <p:cNvPr id="1" name=""/>
        <p:cNvGrpSpPr/>
        <p:nvPr/>
      </p:nvGrpSpPr>
      <p:grpSpPr>
        <a:xfrm>
          <a:off x="0" y="0"/>
          <a:ext cx="0" cy="0"/>
          <a:chOff x="0" y="0"/>
          <a:chExt cx="0" cy="0"/>
        </a:xfrm>
      </p:grpSpPr>
      <p:sp>
        <p:nvSpPr>
          <p:cNvPr id="2" name="TextBox 2"/>
          <p:cNvSpPr txBox="1"/>
          <p:nvPr/>
        </p:nvSpPr>
        <p:spPr>
          <a:xfrm>
            <a:off x="535920" y="228986"/>
            <a:ext cx="5815438" cy="1437503"/>
          </a:xfrm>
          <a:prstGeom prst="rect">
            <a:avLst/>
          </a:prstGeom>
        </p:spPr>
        <p:txBody>
          <a:bodyPr lIns="0" tIns="0" rIns="0" bIns="0" rtlCol="0" anchor="t">
            <a:spAutoFit/>
          </a:bodyPr>
          <a:lstStyle/>
          <a:p>
            <a:pPr algn="ctr">
              <a:lnSpc>
                <a:spcPts val="11776"/>
              </a:lnSpc>
            </a:pPr>
            <a:r>
              <a:rPr lang="en-US" sz="8411">
                <a:solidFill>
                  <a:srgbClr val="623C09"/>
                </a:solidFill>
                <a:latin typeface="Canva Sans Bold"/>
              </a:rPr>
              <a:t>GIT BISECT</a:t>
            </a:r>
          </a:p>
        </p:txBody>
      </p:sp>
      <p:sp>
        <p:nvSpPr>
          <p:cNvPr id="3" name="TextBox 3"/>
          <p:cNvSpPr txBox="1"/>
          <p:nvPr/>
        </p:nvSpPr>
        <p:spPr>
          <a:xfrm>
            <a:off x="535920" y="2460250"/>
            <a:ext cx="17402587" cy="4180840"/>
          </a:xfrm>
          <a:prstGeom prst="rect">
            <a:avLst/>
          </a:prstGeom>
        </p:spPr>
        <p:txBody>
          <a:bodyPr lIns="0" tIns="0" rIns="0" bIns="0" rtlCol="0" anchor="t">
            <a:spAutoFit/>
          </a:bodyPr>
          <a:lstStyle/>
          <a:p>
            <a:pPr>
              <a:lnSpc>
                <a:spcPts val="4759"/>
              </a:lnSpc>
            </a:pPr>
            <a:r>
              <a:rPr lang="en-US" sz="3399">
                <a:solidFill>
                  <a:srgbClr val="623C09"/>
                </a:solidFill>
                <a:latin typeface="Canva Sans"/>
              </a:rPr>
              <a:t>This command uses a binary search algorithm to find which commit in your project’s history introduced a bug. You use it by first telling it a "</a:t>
            </a:r>
            <a:r>
              <a:rPr lang="en-US" sz="3399">
                <a:solidFill>
                  <a:srgbClr val="623C09"/>
                </a:solidFill>
                <a:latin typeface="Canva Sans Bold"/>
              </a:rPr>
              <a:t>bad</a:t>
            </a:r>
            <a:r>
              <a:rPr lang="en-US" sz="3399">
                <a:solidFill>
                  <a:srgbClr val="623C09"/>
                </a:solidFill>
                <a:latin typeface="Canva Sans"/>
              </a:rPr>
              <a:t>" commit that is known to </a:t>
            </a:r>
            <a:r>
              <a:rPr lang="en-US" sz="3399" u="sng">
                <a:solidFill>
                  <a:srgbClr val="623C09"/>
                </a:solidFill>
                <a:latin typeface="Canva Sans Bold"/>
              </a:rPr>
              <a:t>contain the bug</a:t>
            </a:r>
            <a:r>
              <a:rPr lang="en-US" sz="3399">
                <a:solidFill>
                  <a:srgbClr val="623C09"/>
                </a:solidFill>
                <a:latin typeface="Canva Sans"/>
              </a:rPr>
              <a:t>, and a "</a:t>
            </a:r>
            <a:r>
              <a:rPr lang="en-US" sz="3399">
                <a:solidFill>
                  <a:srgbClr val="623C09"/>
                </a:solidFill>
                <a:latin typeface="Canva Sans Bold"/>
              </a:rPr>
              <a:t>good</a:t>
            </a:r>
            <a:r>
              <a:rPr lang="en-US" sz="3399">
                <a:solidFill>
                  <a:srgbClr val="623C09"/>
                </a:solidFill>
                <a:latin typeface="Canva Sans"/>
              </a:rPr>
              <a:t>" commit that is known to be before the bug was introduced. Then git bisect picks a commit between those two endpoints and asks you whether the selected commit is "good" or "bad". It continues narrowing down the range until it finds the exact commit that introduced the change.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4D3"/>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4049357" y="845066"/>
          <a:ext cx="11549625" cy="9094908"/>
        </p:xfrm>
        <a:graphic>
          <a:graphicData uri="http://schemas.openxmlformats.org/drawingml/2006/table">
            <a:tbl>
              <a:tblPr/>
              <a:tblGrid>
                <a:gridCol w="5773656">
                  <a:extLst>
                    <a:ext uri="{9D8B030D-6E8A-4147-A177-3AD203B41FA5}">
                      <a16:colId xmlns:a16="http://schemas.microsoft.com/office/drawing/2014/main" val="20000"/>
                    </a:ext>
                  </a:extLst>
                </a:gridCol>
                <a:gridCol w="5775969">
                  <a:extLst>
                    <a:ext uri="{9D8B030D-6E8A-4147-A177-3AD203B41FA5}">
                      <a16:colId xmlns:a16="http://schemas.microsoft.com/office/drawing/2014/main" val="20001"/>
                    </a:ext>
                  </a:extLst>
                </a:gridCol>
              </a:tblGrid>
              <a:tr h="1515818">
                <a:tc>
                  <a:txBody>
                    <a:bodyPr/>
                    <a:lstStyle/>
                    <a:p>
                      <a:pPr algn="ctr">
                        <a:lnSpc>
                          <a:spcPts val="2520"/>
                        </a:lnSpc>
                        <a:defRPr/>
                      </a:pPr>
                      <a:r>
                        <a:rPr lang="en-US" sz="1800">
                          <a:solidFill>
                            <a:srgbClr val="000000"/>
                          </a:solidFill>
                          <a:latin typeface="Glacial Indifference"/>
                        </a:rPr>
                        <a:t>Commit 6(Head)</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Glacial Indifference Bold"/>
                        </a:rPr>
                        <a:t>Back to Top Added</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0"/>
                  </a:ext>
                </a:extLst>
              </a:tr>
              <a:tr h="1515818">
                <a:tc>
                  <a:txBody>
                    <a:bodyPr/>
                    <a:lstStyle/>
                    <a:p>
                      <a:pPr algn="ctr">
                        <a:lnSpc>
                          <a:spcPts val="2520"/>
                        </a:lnSpc>
                        <a:defRPr/>
                      </a:pPr>
                      <a:r>
                        <a:rPr lang="en-US" sz="1800">
                          <a:solidFill>
                            <a:srgbClr val="000000"/>
                          </a:solidFill>
                          <a:latin typeface="Glacial Indifference"/>
                        </a:rPr>
                        <a:t>Commit 5</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Glacial Indifference"/>
                        </a:rPr>
                        <a:t>Footer added</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1"/>
                  </a:ext>
                </a:extLst>
              </a:tr>
              <a:tr h="1515818">
                <a:tc>
                  <a:txBody>
                    <a:bodyPr/>
                    <a:lstStyle/>
                    <a:p>
                      <a:pPr algn="ctr">
                        <a:lnSpc>
                          <a:spcPts val="2520"/>
                        </a:lnSpc>
                        <a:defRPr/>
                      </a:pPr>
                      <a:r>
                        <a:rPr lang="en-US" sz="1800">
                          <a:solidFill>
                            <a:srgbClr val="000000"/>
                          </a:solidFill>
                          <a:latin typeface="Glacial Indifference"/>
                        </a:rPr>
                        <a:t>Commit 4</a:t>
                      </a:r>
                      <a:endParaRPr lang="en-US" sz="1100"/>
                    </a:p>
                    <a:p>
                      <a:pPr algn="ctr">
                        <a:lnSpc>
                          <a:spcPts val="2520"/>
                        </a:lnSpc>
                      </a:pP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Glacial Indifference"/>
                        </a:rPr>
                        <a:t>Button 2 added</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2"/>
                  </a:ext>
                </a:extLst>
              </a:tr>
              <a:tr h="1515818">
                <a:tc>
                  <a:txBody>
                    <a:bodyPr/>
                    <a:lstStyle/>
                    <a:p>
                      <a:pPr algn="ctr">
                        <a:lnSpc>
                          <a:spcPts val="2520"/>
                        </a:lnSpc>
                        <a:defRPr/>
                      </a:pPr>
                      <a:r>
                        <a:rPr lang="en-US" sz="1800">
                          <a:solidFill>
                            <a:srgbClr val="000000"/>
                          </a:solidFill>
                          <a:latin typeface="Glacial Indifference"/>
                        </a:rPr>
                        <a:t>Commit 3</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Glacial Indifference"/>
                        </a:rPr>
                        <a:t>Button 1 added</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3"/>
                  </a:ext>
                </a:extLst>
              </a:tr>
              <a:tr h="1515818">
                <a:tc>
                  <a:txBody>
                    <a:bodyPr/>
                    <a:lstStyle/>
                    <a:p>
                      <a:pPr algn="ctr">
                        <a:lnSpc>
                          <a:spcPts val="2520"/>
                        </a:lnSpc>
                        <a:defRPr/>
                      </a:pPr>
                      <a:r>
                        <a:rPr lang="en-US" sz="1800">
                          <a:solidFill>
                            <a:srgbClr val="000000"/>
                          </a:solidFill>
                          <a:latin typeface="Glacial Indifference"/>
                        </a:rPr>
                        <a:t>Commit 2</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Glacial Indifference"/>
                        </a:rPr>
                        <a:t>Feature 1 added</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4"/>
                  </a:ext>
                </a:extLst>
              </a:tr>
              <a:tr h="1515818">
                <a:tc>
                  <a:txBody>
                    <a:bodyPr/>
                    <a:lstStyle/>
                    <a:p>
                      <a:pPr algn="ctr">
                        <a:lnSpc>
                          <a:spcPts val="2520"/>
                        </a:lnSpc>
                        <a:defRPr/>
                      </a:pPr>
                      <a:r>
                        <a:rPr lang="en-US" sz="1800">
                          <a:solidFill>
                            <a:srgbClr val="000000"/>
                          </a:solidFill>
                          <a:latin typeface="Glacial Indifference"/>
                        </a:rPr>
                        <a:t>Commit 1</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tc>
                  <a:txBody>
                    <a:bodyPr/>
                    <a:lstStyle/>
                    <a:p>
                      <a:pPr algn="ctr">
                        <a:lnSpc>
                          <a:spcPts val="2520"/>
                        </a:lnSpc>
                        <a:defRPr/>
                      </a:pPr>
                      <a:r>
                        <a:rPr lang="en-US" sz="1800">
                          <a:solidFill>
                            <a:srgbClr val="000000"/>
                          </a:solidFill>
                          <a:latin typeface="Glacial Indifference"/>
                        </a:rPr>
                        <a:t>Paragraph added</a:t>
                      </a:r>
                      <a:endParaRPr lang="en-US" sz="1100"/>
                    </a:p>
                  </a:txBody>
                  <a:tcPr marL="190500" marR="190500" marT="190500" marB="190500" anchor="ctr">
                    <a:lnL w="38100" cap="flat" cmpd="sng" algn="ctr">
                      <a:solidFill>
                        <a:srgbClr val="99ACFF"/>
                      </a:solidFill>
                      <a:prstDash val="solid"/>
                      <a:round/>
                      <a:headEnd type="none" w="med" len="med"/>
                      <a:tailEnd type="none" w="med" len="med"/>
                    </a:lnL>
                    <a:lnR w="38100" cap="flat" cmpd="sng" algn="ctr">
                      <a:solidFill>
                        <a:srgbClr val="99ACFF"/>
                      </a:solidFill>
                      <a:prstDash val="solid"/>
                      <a:round/>
                      <a:headEnd type="none" w="med" len="med"/>
                      <a:tailEnd type="none" w="med" len="med"/>
                    </a:lnR>
                    <a:lnT w="38100" cap="flat" cmpd="sng" algn="ctr">
                      <a:solidFill>
                        <a:srgbClr val="99ACFF"/>
                      </a:solidFill>
                      <a:prstDash val="solid"/>
                      <a:round/>
                      <a:headEnd type="none" w="med" len="med"/>
                      <a:tailEnd type="none" w="med" len="med"/>
                    </a:lnT>
                    <a:lnB w="38100" cap="flat" cmpd="sng" algn="ctr">
                      <a:solidFill>
                        <a:srgbClr val="99AC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3" name="Group 3"/>
          <p:cNvGrpSpPr/>
          <p:nvPr/>
        </p:nvGrpSpPr>
        <p:grpSpPr>
          <a:xfrm rot="-5400000">
            <a:off x="2203197" y="330666"/>
            <a:ext cx="1469100" cy="2223219"/>
            <a:chOff x="0" y="0"/>
            <a:chExt cx="812800" cy="1230027"/>
          </a:xfrm>
        </p:grpSpPr>
        <p:sp>
          <p:nvSpPr>
            <p:cNvPr id="4" name="Freeform 4"/>
            <p:cNvSpPr/>
            <p:nvPr/>
          </p:nvSpPr>
          <p:spPr>
            <a:xfrm>
              <a:off x="0" y="0"/>
              <a:ext cx="812800" cy="1230027"/>
            </a:xfrm>
            <a:custGeom>
              <a:avLst/>
              <a:gdLst/>
              <a:ahLst/>
              <a:cxnLst/>
              <a:rect l="l" t="t" r="r" b="b"/>
              <a:pathLst>
                <a:path w="812800" h="1230027">
                  <a:moveTo>
                    <a:pt x="406400" y="1230027"/>
                  </a:moveTo>
                  <a:lnTo>
                    <a:pt x="0" y="823627"/>
                  </a:lnTo>
                  <a:lnTo>
                    <a:pt x="203200" y="823627"/>
                  </a:lnTo>
                  <a:lnTo>
                    <a:pt x="203200" y="0"/>
                  </a:lnTo>
                  <a:lnTo>
                    <a:pt x="609600" y="0"/>
                  </a:lnTo>
                  <a:lnTo>
                    <a:pt x="609600" y="823627"/>
                  </a:lnTo>
                  <a:lnTo>
                    <a:pt x="812800" y="823627"/>
                  </a:lnTo>
                  <a:lnTo>
                    <a:pt x="406400" y="1230027"/>
                  </a:lnTo>
                  <a:close/>
                </a:path>
              </a:pathLst>
            </a:custGeom>
            <a:solidFill>
              <a:srgbClr val="FF3131"/>
            </a:solidFill>
          </p:spPr>
        </p:sp>
        <p:sp>
          <p:nvSpPr>
            <p:cNvPr id="5" name="TextBox 5"/>
            <p:cNvSpPr txBox="1"/>
            <p:nvPr/>
          </p:nvSpPr>
          <p:spPr>
            <a:xfrm>
              <a:off x="203200" y="-47625"/>
              <a:ext cx="406400" cy="1176052"/>
            </a:xfrm>
            <a:prstGeom prst="rect">
              <a:avLst/>
            </a:prstGeom>
          </p:spPr>
          <p:txBody>
            <a:bodyPr lIns="50800" tIns="50800" rIns="50800" bIns="50800" rtlCol="0" anchor="ctr"/>
            <a:lstStyle/>
            <a:p>
              <a:pPr algn="ctr">
                <a:lnSpc>
                  <a:spcPts val="3152"/>
                </a:lnSpc>
              </a:pPr>
              <a:endParaRPr/>
            </a:p>
          </p:txBody>
        </p:sp>
      </p:grpSp>
      <p:grpSp>
        <p:nvGrpSpPr>
          <p:cNvPr id="6" name="Group 6"/>
          <p:cNvGrpSpPr/>
          <p:nvPr/>
        </p:nvGrpSpPr>
        <p:grpSpPr>
          <a:xfrm rot="-5400000">
            <a:off x="2203197" y="6431027"/>
            <a:ext cx="1469100" cy="2223219"/>
            <a:chOff x="0" y="0"/>
            <a:chExt cx="812800" cy="1230027"/>
          </a:xfrm>
        </p:grpSpPr>
        <p:sp>
          <p:nvSpPr>
            <p:cNvPr id="7" name="Freeform 7"/>
            <p:cNvSpPr/>
            <p:nvPr/>
          </p:nvSpPr>
          <p:spPr>
            <a:xfrm>
              <a:off x="0" y="0"/>
              <a:ext cx="812800" cy="1230027"/>
            </a:xfrm>
            <a:custGeom>
              <a:avLst/>
              <a:gdLst/>
              <a:ahLst/>
              <a:cxnLst/>
              <a:rect l="l" t="t" r="r" b="b"/>
              <a:pathLst>
                <a:path w="812800" h="1230027">
                  <a:moveTo>
                    <a:pt x="406400" y="1230027"/>
                  </a:moveTo>
                  <a:lnTo>
                    <a:pt x="0" y="823627"/>
                  </a:lnTo>
                  <a:lnTo>
                    <a:pt x="203200" y="823627"/>
                  </a:lnTo>
                  <a:lnTo>
                    <a:pt x="203200" y="0"/>
                  </a:lnTo>
                  <a:lnTo>
                    <a:pt x="609600" y="0"/>
                  </a:lnTo>
                  <a:lnTo>
                    <a:pt x="609600" y="823627"/>
                  </a:lnTo>
                  <a:lnTo>
                    <a:pt x="812800" y="823627"/>
                  </a:lnTo>
                  <a:lnTo>
                    <a:pt x="406400" y="1230027"/>
                  </a:lnTo>
                  <a:close/>
                </a:path>
              </a:pathLst>
            </a:custGeom>
            <a:solidFill>
              <a:srgbClr val="00BF63"/>
            </a:solidFill>
          </p:spPr>
        </p:sp>
        <p:sp>
          <p:nvSpPr>
            <p:cNvPr id="8" name="TextBox 8"/>
            <p:cNvSpPr txBox="1"/>
            <p:nvPr/>
          </p:nvSpPr>
          <p:spPr>
            <a:xfrm>
              <a:off x="203200" y="-47625"/>
              <a:ext cx="406400" cy="1176052"/>
            </a:xfrm>
            <a:prstGeom prst="rect">
              <a:avLst/>
            </a:prstGeom>
          </p:spPr>
          <p:txBody>
            <a:bodyPr lIns="50800" tIns="50800" rIns="50800" bIns="50800" rtlCol="0" anchor="ctr"/>
            <a:lstStyle/>
            <a:p>
              <a:pPr algn="ctr">
                <a:lnSpc>
                  <a:spcPts val="3152"/>
                </a:lnSpc>
              </a:pPr>
              <a:endParaRPr/>
            </a:p>
          </p:txBody>
        </p:sp>
      </p:grpSp>
      <p:grpSp>
        <p:nvGrpSpPr>
          <p:cNvPr id="9" name="Group 9"/>
          <p:cNvGrpSpPr/>
          <p:nvPr/>
        </p:nvGrpSpPr>
        <p:grpSpPr>
          <a:xfrm rot="-5400000">
            <a:off x="2203197" y="3546359"/>
            <a:ext cx="1469100" cy="2223219"/>
            <a:chOff x="0" y="0"/>
            <a:chExt cx="812800" cy="1230027"/>
          </a:xfrm>
        </p:grpSpPr>
        <p:sp>
          <p:nvSpPr>
            <p:cNvPr id="10" name="Freeform 10"/>
            <p:cNvSpPr/>
            <p:nvPr/>
          </p:nvSpPr>
          <p:spPr>
            <a:xfrm>
              <a:off x="0" y="0"/>
              <a:ext cx="812800" cy="1230027"/>
            </a:xfrm>
            <a:custGeom>
              <a:avLst/>
              <a:gdLst/>
              <a:ahLst/>
              <a:cxnLst/>
              <a:rect l="l" t="t" r="r" b="b"/>
              <a:pathLst>
                <a:path w="812800" h="1230027">
                  <a:moveTo>
                    <a:pt x="406400" y="1230027"/>
                  </a:moveTo>
                  <a:lnTo>
                    <a:pt x="0" y="823627"/>
                  </a:lnTo>
                  <a:lnTo>
                    <a:pt x="203200" y="823627"/>
                  </a:lnTo>
                  <a:lnTo>
                    <a:pt x="203200" y="0"/>
                  </a:lnTo>
                  <a:lnTo>
                    <a:pt x="609600" y="0"/>
                  </a:lnTo>
                  <a:lnTo>
                    <a:pt x="609600" y="823627"/>
                  </a:lnTo>
                  <a:lnTo>
                    <a:pt x="812800" y="823627"/>
                  </a:lnTo>
                  <a:lnTo>
                    <a:pt x="406400" y="1230027"/>
                  </a:lnTo>
                  <a:close/>
                </a:path>
              </a:pathLst>
            </a:custGeom>
            <a:solidFill>
              <a:srgbClr val="CCC56B"/>
            </a:solidFill>
          </p:spPr>
        </p:sp>
        <p:sp>
          <p:nvSpPr>
            <p:cNvPr id="11" name="TextBox 11"/>
            <p:cNvSpPr txBox="1"/>
            <p:nvPr/>
          </p:nvSpPr>
          <p:spPr>
            <a:xfrm>
              <a:off x="203200" y="-47625"/>
              <a:ext cx="406400" cy="1176052"/>
            </a:xfrm>
            <a:prstGeom prst="rect">
              <a:avLst/>
            </a:prstGeom>
          </p:spPr>
          <p:txBody>
            <a:bodyPr lIns="50800" tIns="50800" rIns="50800" bIns="50800" rtlCol="0" anchor="ctr"/>
            <a:lstStyle/>
            <a:p>
              <a:pPr algn="ctr">
                <a:lnSpc>
                  <a:spcPts val="3152"/>
                </a:lnSpc>
              </a:pPr>
              <a:endParaRPr/>
            </a:p>
          </p:txBody>
        </p:sp>
      </p:grpSp>
      <p:sp>
        <p:nvSpPr>
          <p:cNvPr id="12" name="TextBox 12"/>
          <p:cNvSpPr txBox="1"/>
          <p:nvPr/>
        </p:nvSpPr>
        <p:spPr>
          <a:xfrm>
            <a:off x="1647374" y="1223222"/>
            <a:ext cx="2223219" cy="390481"/>
          </a:xfrm>
          <a:prstGeom prst="rect">
            <a:avLst/>
          </a:prstGeom>
        </p:spPr>
        <p:txBody>
          <a:bodyPr lIns="0" tIns="0" rIns="0" bIns="0" rtlCol="0" anchor="t">
            <a:spAutoFit/>
          </a:bodyPr>
          <a:lstStyle/>
          <a:p>
            <a:pPr algn="ctr">
              <a:lnSpc>
                <a:spcPts val="3152"/>
              </a:lnSpc>
              <a:spcBef>
                <a:spcPct val="0"/>
              </a:spcBef>
            </a:pPr>
            <a:r>
              <a:rPr lang="en-US" sz="2251" spc="-47">
                <a:solidFill>
                  <a:srgbClr val="000000"/>
                </a:solidFill>
                <a:latin typeface="Glacial Indifference"/>
              </a:rPr>
              <a:t>BAD </a:t>
            </a:r>
          </a:p>
        </p:txBody>
      </p:sp>
      <p:sp>
        <p:nvSpPr>
          <p:cNvPr id="13" name="TextBox 13"/>
          <p:cNvSpPr txBox="1"/>
          <p:nvPr/>
        </p:nvSpPr>
        <p:spPr>
          <a:xfrm>
            <a:off x="1647374" y="7323584"/>
            <a:ext cx="2223219" cy="390481"/>
          </a:xfrm>
          <a:prstGeom prst="rect">
            <a:avLst/>
          </a:prstGeom>
        </p:spPr>
        <p:txBody>
          <a:bodyPr lIns="0" tIns="0" rIns="0" bIns="0" rtlCol="0" anchor="t">
            <a:spAutoFit/>
          </a:bodyPr>
          <a:lstStyle/>
          <a:p>
            <a:pPr algn="ctr">
              <a:lnSpc>
                <a:spcPts val="3152"/>
              </a:lnSpc>
              <a:spcBef>
                <a:spcPct val="0"/>
              </a:spcBef>
            </a:pPr>
            <a:r>
              <a:rPr lang="en-US" sz="2251" spc="-47">
                <a:solidFill>
                  <a:srgbClr val="000000"/>
                </a:solidFill>
                <a:latin typeface="Glacial Indifference"/>
              </a:rPr>
              <a:t>GOOD </a:t>
            </a:r>
          </a:p>
        </p:txBody>
      </p:sp>
      <p:sp>
        <p:nvSpPr>
          <p:cNvPr id="14" name="TextBox 14"/>
          <p:cNvSpPr txBox="1"/>
          <p:nvPr/>
        </p:nvSpPr>
        <p:spPr>
          <a:xfrm>
            <a:off x="1647374" y="4438916"/>
            <a:ext cx="2223219" cy="390481"/>
          </a:xfrm>
          <a:prstGeom prst="rect">
            <a:avLst/>
          </a:prstGeom>
        </p:spPr>
        <p:txBody>
          <a:bodyPr lIns="0" tIns="0" rIns="0" bIns="0" rtlCol="0" anchor="t">
            <a:spAutoFit/>
          </a:bodyPr>
          <a:lstStyle/>
          <a:p>
            <a:pPr algn="ctr">
              <a:lnSpc>
                <a:spcPts val="3152"/>
              </a:lnSpc>
              <a:spcBef>
                <a:spcPct val="0"/>
              </a:spcBef>
            </a:pPr>
            <a:r>
              <a:rPr lang="en-US" sz="2251" spc="-47">
                <a:solidFill>
                  <a:srgbClr val="000000"/>
                </a:solidFill>
                <a:latin typeface="Glacial Indifference"/>
              </a:rPr>
              <a:t>BISECT</a:t>
            </a:r>
          </a:p>
        </p:txBody>
      </p:sp>
      <p:sp>
        <p:nvSpPr>
          <p:cNvPr id="15" name="TextBox 15"/>
          <p:cNvSpPr txBox="1"/>
          <p:nvPr/>
        </p:nvSpPr>
        <p:spPr>
          <a:xfrm>
            <a:off x="416591" y="2944816"/>
            <a:ext cx="3632766" cy="1255578"/>
          </a:xfrm>
          <a:prstGeom prst="rect">
            <a:avLst/>
          </a:prstGeom>
        </p:spPr>
        <p:txBody>
          <a:bodyPr lIns="0" tIns="0" rIns="0" bIns="0" rtlCol="0" anchor="t">
            <a:spAutoFit/>
          </a:bodyPr>
          <a:lstStyle/>
          <a:p>
            <a:pPr algn="ctr">
              <a:lnSpc>
                <a:spcPts val="3331"/>
              </a:lnSpc>
            </a:pPr>
            <a:r>
              <a:rPr lang="en-US" sz="2379">
                <a:solidFill>
                  <a:srgbClr val="000000"/>
                </a:solidFill>
                <a:latin typeface="Canva Sans Bold"/>
              </a:rPr>
              <a:t>Git will ask whether a particular commit is good or bad?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4D3"/>
        </a:solidFill>
        <a:effectLst/>
      </p:bgPr>
    </p:bg>
    <p:spTree>
      <p:nvGrpSpPr>
        <p:cNvPr id="1" name=""/>
        <p:cNvGrpSpPr/>
        <p:nvPr/>
      </p:nvGrpSpPr>
      <p:grpSpPr>
        <a:xfrm>
          <a:off x="0" y="0"/>
          <a:ext cx="0" cy="0"/>
          <a:chOff x="0" y="0"/>
          <a:chExt cx="0" cy="0"/>
        </a:xfrm>
      </p:grpSpPr>
      <p:sp>
        <p:nvSpPr>
          <p:cNvPr id="2" name="Freeform 2"/>
          <p:cNvSpPr/>
          <p:nvPr/>
        </p:nvSpPr>
        <p:spPr>
          <a:xfrm>
            <a:off x="7938315" y="5041313"/>
            <a:ext cx="9663534" cy="4216987"/>
          </a:xfrm>
          <a:custGeom>
            <a:avLst/>
            <a:gdLst/>
            <a:ahLst/>
            <a:cxnLst/>
            <a:rect l="l" t="t" r="r" b="b"/>
            <a:pathLst>
              <a:path w="9663534" h="4216987">
                <a:moveTo>
                  <a:pt x="0" y="0"/>
                </a:moveTo>
                <a:lnTo>
                  <a:pt x="9663534" y="0"/>
                </a:lnTo>
                <a:lnTo>
                  <a:pt x="9663534" y="4216987"/>
                </a:lnTo>
                <a:lnTo>
                  <a:pt x="0" y="4216987"/>
                </a:lnTo>
                <a:lnTo>
                  <a:pt x="0" y="0"/>
                </a:lnTo>
                <a:close/>
              </a:path>
            </a:pathLst>
          </a:custGeom>
          <a:blipFill>
            <a:blip r:embed="rId2"/>
            <a:stretch>
              <a:fillRect t="-5009" r="-1681"/>
            </a:stretch>
          </a:blipFill>
        </p:spPr>
      </p:sp>
      <p:sp>
        <p:nvSpPr>
          <p:cNvPr id="3" name="TextBox 3"/>
          <p:cNvSpPr txBox="1"/>
          <p:nvPr/>
        </p:nvSpPr>
        <p:spPr>
          <a:xfrm>
            <a:off x="-152400" y="-190500"/>
            <a:ext cx="5638651" cy="1566544"/>
          </a:xfrm>
          <a:prstGeom prst="rect">
            <a:avLst/>
          </a:prstGeom>
        </p:spPr>
        <p:txBody>
          <a:bodyPr lIns="0" tIns="0" rIns="0" bIns="0" rtlCol="0" anchor="t">
            <a:spAutoFit/>
          </a:bodyPr>
          <a:lstStyle/>
          <a:p>
            <a:pPr algn="ctr">
              <a:lnSpc>
                <a:spcPts val="12880"/>
              </a:lnSpc>
            </a:pPr>
            <a:r>
              <a:rPr lang="en-US" sz="9200" dirty="0">
                <a:solidFill>
                  <a:srgbClr val="623C09"/>
                </a:solidFill>
                <a:latin typeface="Canva Sans Bold"/>
              </a:rPr>
              <a:t>Git </a:t>
            </a:r>
            <a:r>
              <a:rPr lang="en-US" sz="9200" dirty="0" err="1">
                <a:solidFill>
                  <a:srgbClr val="623C09"/>
                </a:solidFill>
                <a:latin typeface="Canva Sans Bold"/>
              </a:rPr>
              <a:t>Reflog</a:t>
            </a:r>
            <a:endParaRPr lang="en-US" sz="9200" dirty="0">
              <a:solidFill>
                <a:srgbClr val="623C09"/>
              </a:solidFill>
              <a:latin typeface="Canva Sans Bold"/>
            </a:endParaRPr>
          </a:p>
        </p:txBody>
      </p:sp>
      <p:sp>
        <p:nvSpPr>
          <p:cNvPr id="4" name="TextBox 4"/>
          <p:cNvSpPr txBox="1"/>
          <p:nvPr/>
        </p:nvSpPr>
        <p:spPr>
          <a:xfrm>
            <a:off x="360462" y="1783455"/>
            <a:ext cx="15655296" cy="2980690"/>
          </a:xfrm>
          <a:prstGeom prst="rect">
            <a:avLst/>
          </a:prstGeom>
        </p:spPr>
        <p:txBody>
          <a:bodyPr lIns="0" tIns="0" rIns="0" bIns="0" rtlCol="0" anchor="t">
            <a:spAutoFit/>
          </a:bodyPr>
          <a:lstStyle/>
          <a:p>
            <a:pPr>
              <a:lnSpc>
                <a:spcPts val="4759"/>
              </a:lnSpc>
            </a:pPr>
            <a:r>
              <a:rPr lang="en-US" sz="3399" dirty="0">
                <a:solidFill>
                  <a:srgbClr val="623C09"/>
                </a:solidFill>
                <a:latin typeface="Canva Sans"/>
              </a:rPr>
              <a:t>The git </a:t>
            </a:r>
            <a:r>
              <a:rPr lang="en-US" sz="3399" dirty="0" err="1">
                <a:solidFill>
                  <a:srgbClr val="623C09"/>
                </a:solidFill>
                <a:latin typeface="Canva Sans"/>
              </a:rPr>
              <a:t>reflog</a:t>
            </a:r>
            <a:r>
              <a:rPr lang="en-US" sz="3399" dirty="0">
                <a:solidFill>
                  <a:srgbClr val="623C09"/>
                </a:solidFill>
                <a:latin typeface="Canva Sans"/>
              </a:rPr>
              <a:t> command is a built-in Git command that records the history of references, such as commits, branch creations, branch deletions, and other updates. </a:t>
            </a:r>
          </a:p>
          <a:p>
            <a:pPr>
              <a:lnSpc>
                <a:spcPts val="4759"/>
              </a:lnSpc>
            </a:pPr>
            <a:r>
              <a:rPr lang="en-US" sz="3399" dirty="0">
                <a:solidFill>
                  <a:srgbClr val="623C09"/>
                </a:solidFill>
                <a:latin typeface="Canva Sans"/>
              </a:rPr>
              <a:t>It is a useful tool for recovering from mistakes, such as accidentally deleting a branch or losing a commit.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4D3"/>
        </a:solidFill>
        <a:effectLst/>
      </p:bgPr>
    </p:bg>
    <p:spTree>
      <p:nvGrpSpPr>
        <p:cNvPr id="1" name=""/>
        <p:cNvGrpSpPr/>
        <p:nvPr/>
      </p:nvGrpSpPr>
      <p:grpSpPr>
        <a:xfrm>
          <a:off x="0" y="0"/>
          <a:ext cx="0" cy="0"/>
          <a:chOff x="0" y="0"/>
          <a:chExt cx="0" cy="0"/>
        </a:xfrm>
      </p:grpSpPr>
      <p:sp>
        <p:nvSpPr>
          <p:cNvPr id="2" name="TextBox 2"/>
          <p:cNvSpPr txBox="1"/>
          <p:nvPr/>
        </p:nvSpPr>
        <p:spPr>
          <a:xfrm>
            <a:off x="0" y="-171450"/>
            <a:ext cx="7649617" cy="1566544"/>
          </a:xfrm>
          <a:prstGeom prst="rect">
            <a:avLst/>
          </a:prstGeom>
        </p:spPr>
        <p:txBody>
          <a:bodyPr lIns="0" tIns="0" rIns="0" bIns="0" rtlCol="0" anchor="t">
            <a:spAutoFit/>
          </a:bodyPr>
          <a:lstStyle/>
          <a:p>
            <a:pPr algn="ctr">
              <a:lnSpc>
                <a:spcPts val="12880"/>
              </a:lnSpc>
            </a:pPr>
            <a:r>
              <a:rPr lang="en-US" sz="9200">
                <a:solidFill>
                  <a:srgbClr val="623C09"/>
                </a:solidFill>
                <a:latin typeface="Canva Sans Bold"/>
              </a:rPr>
              <a:t>Reflog Vs Log</a:t>
            </a:r>
          </a:p>
        </p:txBody>
      </p:sp>
      <p:sp>
        <p:nvSpPr>
          <p:cNvPr id="3" name="TextBox 3"/>
          <p:cNvSpPr txBox="1"/>
          <p:nvPr/>
        </p:nvSpPr>
        <p:spPr>
          <a:xfrm>
            <a:off x="97508" y="1662927"/>
            <a:ext cx="18092985" cy="1180465"/>
          </a:xfrm>
          <a:prstGeom prst="rect">
            <a:avLst/>
          </a:prstGeom>
        </p:spPr>
        <p:txBody>
          <a:bodyPr lIns="0" tIns="0" rIns="0" bIns="0" rtlCol="0" anchor="t">
            <a:spAutoFit/>
          </a:bodyPr>
          <a:lstStyle/>
          <a:p>
            <a:pPr>
              <a:lnSpc>
                <a:spcPts val="4759"/>
              </a:lnSpc>
            </a:pPr>
            <a:r>
              <a:rPr lang="en-US" sz="3399">
                <a:solidFill>
                  <a:srgbClr val="623C09"/>
                </a:solidFill>
                <a:latin typeface="Canva Sans"/>
              </a:rPr>
              <a:t>The log is a public record of the repository's commit history, whereas the reflog is a private, workspace-specific record of the repo's local commits.</a:t>
            </a:r>
          </a:p>
        </p:txBody>
      </p:sp>
      <p:sp>
        <p:nvSpPr>
          <p:cNvPr id="4" name="Freeform 4"/>
          <p:cNvSpPr/>
          <p:nvPr/>
        </p:nvSpPr>
        <p:spPr>
          <a:xfrm>
            <a:off x="97508" y="3513901"/>
            <a:ext cx="9229145" cy="5534749"/>
          </a:xfrm>
          <a:custGeom>
            <a:avLst/>
            <a:gdLst/>
            <a:ahLst/>
            <a:cxnLst/>
            <a:rect l="l" t="t" r="r" b="b"/>
            <a:pathLst>
              <a:path w="9229145" h="5534749">
                <a:moveTo>
                  <a:pt x="0" y="0"/>
                </a:moveTo>
                <a:lnTo>
                  <a:pt x="9229144" y="0"/>
                </a:lnTo>
                <a:lnTo>
                  <a:pt x="9229144" y="5534749"/>
                </a:lnTo>
                <a:lnTo>
                  <a:pt x="0" y="5534749"/>
                </a:lnTo>
                <a:lnTo>
                  <a:pt x="0" y="0"/>
                </a:lnTo>
                <a:close/>
              </a:path>
            </a:pathLst>
          </a:custGeom>
          <a:blipFill>
            <a:blip r:embed="rId2"/>
            <a:stretch>
              <a:fillRect l="-29965" t="-15762" r="-66293" b="-68320"/>
            </a:stretch>
          </a:blipFill>
        </p:spPr>
      </p:sp>
      <p:sp>
        <p:nvSpPr>
          <p:cNvPr id="5" name="Freeform 5"/>
          <p:cNvSpPr/>
          <p:nvPr/>
        </p:nvSpPr>
        <p:spPr>
          <a:xfrm>
            <a:off x="9708141" y="3513901"/>
            <a:ext cx="8482352" cy="5508658"/>
          </a:xfrm>
          <a:custGeom>
            <a:avLst/>
            <a:gdLst/>
            <a:ahLst/>
            <a:cxnLst/>
            <a:rect l="l" t="t" r="r" b="b"/>
            <a:pathLst>
              <a:path w="8482352" h="5508658">
                <a:moveTo>
                  <a:pt x="0" y="0"/>
                </a:moveTo>
                <a:lnTo>
                  <a:pt x="8482351" y="0"/>
                </a:lnTo>
                <a:lnTo>
                  <a:pt x="8482351" y="5508658"/>
                </a:lnTo>
                <a:lnTo>
                  <a:pt x="0" y="5508658"/>
                </a:lnTo>
                <a:lnTo>
                  <a:pt x="0" y="0"/>
                </a:lnTo>
                <a:close/>
              </a:path>
            </a:pathLst>
          </a:custGeom>
          <a:blipFill>
            <a:blip r:embed="rId3"/>
            <a:stretch>
              <a:fillRect l="-27281" t="-6902" r="-46140" b="-43307"/>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4D3"/>
        </a:solidFill>
        <a:effectLst/>
      </p:bgPr>
    </p:bg>
    <p:spTree>
      <p:nvGrpSpPr>
        <p:cNvPr id="1" name=""/>
        <p:cNvGrpSpPr/>
        <p:nvPr/>
      </p:nvGrpSpPr>
      <p:grpSpPr>
        <a:xfrm>
          <a:off x="0" y="0"/>
          <a:ext cx="0" cy="0"/>
          <a:chOff x="0" y="0"/>
          <a:chExt cx="0" cy="0"/>
        </a:xfrm>
      </p:grpSpPr>
      <p:sp>
        <p:nvSpPr>
          <p:cNvPr id="2" name="Freeform 2"/>
          <p:cNvSpPr/>
          <p:nvPr/>
        </p:nvSpPr>
        <p:spPr>
          <a:xfrm>
            <a:off x="5018012" y="4160547"/>
            <a:ext cx="8804519" cy="5346167"/>
          </a:xfrm>
          <a:custGeom>
            <a:avLst/>
            <a:gdLst/>
            <a:ahLst/>
            <a:cxnLst/>
            <a:rect l="l" t="t" r="r" b="b"/>
            <a:pathLst>
              <a:path w="8804519" h="5346167">
                <a:moveTo>
                  <a:pt x="0" y="0"/>
                </a:moveTo>
                <a:lnTo>
                  <a:pt x="8804519" y="0"/>
                </a:lnTo>
                <a:lnTo>
                  <a:pt x="8804519" y="5346168"/>
                </a:lnTo>
                <a:lnTo>
                  <a:pt x="0" y="5346168"/>
                </a:lnTo>
                <a:lnTo>
                  <a:pt x="0" y="0"/>
                </a:lnTo>
                <a:close/>
              </a:path>
            </a:pathLst>
          </a:custGeom>
          <a:blipFill>
            <a:blip r:embed="rId2"/>
            <a:stretch>
              <a:fillRect/>
            </a:stretch>
          </a:blipFill>
        </p:spPr>
      </p:sp>
      <p:sp>
        <p:nvSpPr>
          <p:cNvPr id="3" name="TextBox 3"/>
          <p:cNvSpPr txBox="1"/>
          <p:nvPr/>
        </p:nvSpPr>
        <p:spPr>
          <a:xfrm>
            <a:off x="0" y="-171450"/>
            <a:ext cx="4841677" cy="1566544"/>
          </a:xfrm>
          <a:prstGeom prst="rect">
            <a:avLst/>
          </a:prstGeom>
        </p:spPr>
        <p:txBody>
          <a:bodyPr lIns="0" tIns="0" rIns="0" bIns="0" rtlCol="0" anchor="t">
            <a:spAutoFit/>
          </a:bodyPr>
          <a:lstStyle/>
          <a:p>
            <a:pPr algn="ctr">
              <a:lnSpc>
                <a:spcPts val="12880"/>
              </a:lnSpc>
            </a:pPr>
            <a:r>
              <a:rPr lang="en-US" sz="9200" dirty="0">
                <a:solidFill>
                  <a:srgbClr val="623C09"/>
                </a:solidFill>
                <a:latin typeface="Canva Sans Bold"/>
              </a:rPr>
              <a:t>GIT DIFF</a:t>
            </a:r>
          </a:p>
        </p:txBody>
      </p:sp>
      <p:sp>
        <p:nvSpPr>
          <p:cNvPr id="4" name="TextBox 4"/>
          <p:cNvSpPr txBox="1"/>
          <p:nvPr/>
        </p:nvSpPr>
        <p:spPr>
          <a:xfrm>
            <a:off x="76200" y="1467788"/>
            <a:ext cx="16999899" cy="2217634"/>
          </a:xfrm>
          <a:prstGeom prst="rect">
            <a:avLst/>
          </a:prstGeom>
        </p:spPr>
        <p:txBody>
          <a:bodyPr lIns="0" tIns="0" rIns="0" bIns="0" rtlCol="0" anchor="t">
            <a:spAutoFit/>
          </a:bodyPr>
          <a:lstStyle/>
          <a:p>
            <a:pPr>
              <a:lnSpc>
                <a:spcPts val="4424"/>
              </a:lnSpc>
            </a:pPr>
            <a:r>
              <a:rPr lang="en-US" sz="3160">
                <a:solidFill>
                  <a:srgbClr val="623C09"/>
                </a:solidFill>
                <a:latin typeface="Canva Sans"/>
              </a:rPr>
              <a:t>The git diff command is a versatile tool that allows you to compare different versions of your files and commits. It can be used to see what changes you have made since your last commit, to compare two different branches, or to see the changes that have been made to a specific file over time.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658</Words>
  <Application>Microsoft Office PowerPoint</Application>
  <PresentationFormat>Custom</PresentationFormat>
  <Paragraphs>60</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Canva Sans Bold</vt:lpstr>
      <vt:lpstr>Active Heart</vt:lpstr>
      <vt:lpstr>Canva Sans</vt:lpstr>
      <vt:lpstr>Calibri</vt:lpstr>
      <vt:lpstr>Glacial Indifference</vt:lpstr>
      <vt:lpstr>Glacial Indifference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AND GIT COMMANDS</dc:title>
  <cp:lastModifiedBy>Sounak Sarkar</cp:lastModifiedBy>
  <cp:revision>2</cp:revision>
  <dcterms:created xsi:type="dcterms:W3CDTF">2006-08-16T00:00:00Z</dcterms:created>
  <dcterms:modified xsi:type="dcterms:W3CDTF">2024-03-31T15:39:58Z</dcterms:modified>
  <dc:identifier>DAGA9d02-sg</dc:identifier>
</cp:coreProperties>
</file>